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vml" ContentType="application/vnd.openxmlformats-officedocument.vmlDrawing"/>
  <Default Extension="avi" ContentType="video/x-msvideo"/>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270" r:id="rId2"/>
    <p:sldId id="274" r:id="rId3"/>
    <p:sldId id="276" r:id="rId4"/>
    <p:sldId id="277" r:id="rId5"/>
    <p:sldId id="278" r:id="rId6"/>
    <p:sldId id="279" r:id="rId7"/>
    <p:sldId id="280" r:id="rId8"/>
    <p:sldId id="281" r:id="rId9"/>
    <p:sldId id="282" r:id="rId10"/>
    <p:sldId id="284" r:id="rId11"/>
    <p:sldId id="285" r:id="rId12"/>
    <p:sldId id="286" r:id="rId13"/>
    <p:sldId id="288" r:id="rId14"/>
    <p:sldId id="289" r:id="rId15"/>
    <p:sldId id="293" r:id="rId16"/>
    <p:sldId id="294" r:id="rId17"/>
    <p:sldId id="295" r:id="rId18"/>
    <p:sldId id="297" r:id="rId19"/>
    <p:sldId id="298" r:id="rId20"/>
    <p:sldId id="299" r:id="rId21"/>
    <p:sldId id="300" r:id="rId22"/>
    <p:sldId id="421" r:id="rId23"/>
    <p:sldId id="422" r:id="rId24"/>
    <p:sldId id="423" r:id="rId25"/>
    <p:sldId id="424" r:id="rId26"/>
    <p:sldId id="425" r:id="rId27"/>
    <p:sldId id="426" r:id="rId28"/>
    <p:sldId id="427" r:id="rId29"/>
    <p:sldId id="428" r:id="rId30"/>
    <p:sldId id="429" r:id="rId31"/>
    <p:sldId id="431" r:id="rId32"/>
    <p:sldId id="433" r:id="rId33"/>
    <p:sldId id="434" r:id="rId34"/>
    <p:sldId id="436" r:id="rId35"/>
    <p:sldId id="437" r:id="rId36"/>
    <p:sldId id="304" r:id="rId37"/>
    <p:sldId id="435" r:id="rId38"/>
    <p:sldId id="378" r:id="rId39"/>
    <p:sldId id="379" r:id="rId40"/>
    <p:sldId id="380" r:id="rId41"/>
    <p:sldId id="383" r:id="rId42"/>
    <p:sldId id="387" r:id="rId43"/>
    <p:sldId id="388" r:id="rId44"/>
    <p:sldId id="389" r:id="rId45"/>
    <p:sldId id="384" r:id="rId46"/>
    <p:sldId id="386" r:id="rId47"/>
    <p:sldId id="391" r:id="rId48"/>
    <p:sldId id="394" r:id="rId49"/>
    <p:sldId id="396" r:id="rId50"/>
    <p:sldId id="417" r:id="rId51"/>
    <p:sldId id="418" r:id="rId52"/>
    <p:sldId id="419" r:id="rId53"/>
    <p:sldId id="392" r:id="rId54"/>
    <p:sldId id="393" r:id="rId55"/>
    <p:sldId id="403" r:id="rId56"/>
    <p:sldId id="404" r:id="rId57"/>
    <p:sldId id="325" r:id="rId58"/>
    <p:sldId id="326" r:id="rId59"/>
    <p:sldId id="327" r:id="rId60"/>
    <p:sldId id="328" r:id="rId61"/>
    <p:sldId id="329" r:id="rId62"/>
    <p:sldId id="330" r:id="rId63"/>
    <p:sldId id="331" r:id="rId64"/>
    <p:sldId id="405" r:id="rId65"/>
    <p:sldId id="406" r:id="rId66"/>
    <p:sldId id="407" r:id="rId67"/>
    <p:sldId id="420" r:id="rId68"/>
    <p:sldId id="333" r:id="rId69"/>
    <p:sldId id="334" r:id="rId70"/>
    <p:sldId id="337" r:id="rId71"/>
    <p:sldId id="338" r:id="rId72"/>
    <p:sldId id="340" r:id="rId73"/>
    <p:sldId id="343" r:id="rId74"/>
    <p:sldId id="344" r:id="rId75"/>
    <p:sldId id="345" r:id="rId76"/>
    <p:sldId id="346" r:id="rId77"/>
    <p:sldId id="347" r:id="rId78"/>
    <p:sldId id="349" r:id="rId79"/>
    <p:sldId id="350" r:id="rId80"/>
    <p:sldId id="353" r:id="rId81"/>
    <p:sldId id="354" r:id="rId82"/>
    <p:sldId id="355" r:id="rId83"/>
    <p:sldId id="356" r:id="rId84"/>
    <p:sldId id="357" r:id="rId85"/>
    <p:sldId id="358" r:id="rId86"/>
    <p:sldId id="361" r:id="rId87"/>
    <p:sldId id="363" r:id="rId88"/>
    <p:sldId id="364" r:id="rId89"/>
    <p:sldId id="410" r:id="rId90"/>
    <p:sldId id="365" r:id="rId91"/>
    <p:sldId id="366" r:id="rId92"/>
    <p:sldId id="367" r:id="rId93"/>
    <p:sldId id="368" r:id="rId94"/>
    <p:sldId id="369" r:id="rId95"/>
    <p:sldId id="370" r:id="rId96"/>
    <p:sldId id="371" r:id="rId97"/>
    <p:sldId id="413"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264" y="102"/>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0C2651-319F-4EDE-9AD4-3DBE236E285B}" type="datetimeFigureOut">
              <a:rPr lang="en-US" smtClean="0"/>
              <a:t>5/13/2018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24050-5969-4802-8BBF-C0385C164A9A}" type="slidenum">
              <a:rPr lang="en-US" smtClean="0"/>
              <a:t>‹#›</a:t>
            </a:fld>
            <a:endParaRPr lang="en-US"/>
          </a:p>
        </p:txBody>
      </p:sp>
    </p:spTree>
    <p:extLst>
      <p:ext uri="{BB962C8B-B14F-4D97-AF65-F5344CB8AC3E}">
        <p14:creationId xmlns:p14="http://schemas.microsoft.com/office/powerpoint/2010/main" val="2085104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1997CEC-EAD1-4FA9-97A8-229A716D5AB1}" type="slidenum">
              <a:rPr lang="en-US" altLang="en-US" smtClean="0"/>
              <a:pPr eaLnBrk="1" hangingPunct="1"/>
              <a:t>3</a:t>
            </a:fld>
            <a:endParaRPr lang="en-US" altLang="en-US"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This image is from the original publication in 1741.  Though modern reproductions of his proof reduce this to the image of a graph,</a:t>
            </a:r>
          </a:p>
          <a:p>
            <a:pPr eaLnBrk="1" hangingPunct="1"/>
            <a:r>
              <a:rPr lang="en-US" altLang="en-US" smtClean="0"/>
              <a:t>His publication only shows a tabular listing.  But the tables refer back to the map and depend on the bridge/land topology to work.</a:t>
            </a:r>
          </a:p>
        </p:txBody>
      </p:sp>
    </p:spTree>
    <p:extLst>
      <p:ext uri="{BB962C8B-B14F-4D97-AF65-F5344CB8AC3E}">
        <p14:creationId xmlns:p14="http://schemas.microsoft.com/office/powerpoint/2010/main" val="3214270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32874A8-84A9-47AE-92CD-5311F310A5A4}" type="slidenum">
              <a:rPr lang="en-US" altLang="en-US" smtClean="0"/>
              <a:pPr eaLnBrk="1" hangingPunct="1"/>
              <a:t>29</a:t>
            </a:fld>
            <a:endParaRPr lang="en-US" altLang="en-US"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Note this sort of variablity has lead to substantive errors, as people try to transcribe nets from published images.  See J.L. Martin 2009, Chapter 1.</a:t>
            </a:r>
          </a:p>
        </p:txBody>
      </p:sp>
    </p:spTree>
    <p:extLst>
      <p:ext uri="{BB962C8B-B14F-4D97-AF65-F5344CB8AC3E}">
        <p14:creationId xmlns:p14="http://schemas.microsoft.com/office/powerpoint/2010/main" val="211142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20F1E5F-FF75-491F-9D64-962DA5873DB3}" type="slidenum">
              <a:rPr lang="en-US" altLang="en-US" smtClean="0"/>
              <a:pPr eaLnBrk="1" hangingPunct="1"/>
              <a:t>30</a:t>
            </a:fld>
            <a:endParaRPr lang="en-US" altLang="en-US"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art analogy I have in mind is the contrast of, say, painting to music – music is creative within levels of constraint – defined by key, time signature, rule of harmony, etc.  These can be violated, but the ability to pull that off is a skill – bad violations of harmony rules are amiturish, good ones are the mark of creativity.</a:t>
            </a:r>
          </a:p>
          <a:p>
            <a:pPr eaLnBrk="1" hangingPunct="1"/>
            <a:endParaRPr lang="en-US" altLang="en-US" smtClean="0"/>
          </a:p>
          <a:p>
            <a:pPr eaLnBrk="1" hangingPunct="1"/>
            <a:r>
              <a:rPr lang="en-US" altLang="en-US" smtClean="0"/>
              <a:t>The 3 featuers are actually 4, since “spread” and “space” are distinct.</a:t>
            </a:r>
          </a:p>
          <a:p>
            <a:pPr eaLnBrk="1" hangingPunct="1"/>
            <a:r>
              <a:rPr lang="en-US" altLang="en-US" smtClean="0"/>
              <a:t>  </a:t>
            </a:r>
          </a:p>
        </p:txBody>
      </p:sp>
    </p:spTree>
    <p:extLst>
      <p:ext uri="{BB962C8B-B14F-4D97-AF65-F5344CB8AC3E}">
        <p14:creationId xmlns:p14="http://schemas.microsoft.com/office/powerpoint/2010/main" val="2821550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9F1F2CC-9A18-46B9-B221-3BB9425BDF84}" type="slidenum">
              <a:rPr lang="en-US" altLang="en-US" smtClean="0"/>
              <a:pPr eaLnBrk="1" hangingPunct="1"/>
              <a:t>32</a:t>
            </a:fld>
            <a:endParaRPr lang="en-US" altLang="en-US"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art analogy I have in mind is the contrast of, say, painting to music – music is creative within levels of constraint – defined by key, time signature, rule of harmony, etc.  These can be violated, but the ability to pull that off is a skill – bad violations of harmony rules are amiturish, good ones are the mark of creativity.</a:t>
            </a:r>
          </a:p>
          <a:p>
            <a:pPr eaLnBrk="1" hangingPunct="1"/>
            <a:endParaRPr lang="en-US" altLang="en-US" smtClean="0"/>
          </a:p>
          <a:p>
            <a:pPr eaLnBrk="1" hangingPunct="1"/>
            <a:r>
              <a:rPr lang="en-US" altLang="en-US" smtClean="0"/>
              <a:t>The 3 featuers are actually 4, since “spread” and “space” are distinct.</a:t>
            </a:r>
          </a:p>
          <a:p>
            <a:pPr eaLnBrk="1" hangingPunct="1"/>
            <a:r>
              <a:rPr lang="en-US" altLang="en-US" smtClean="0"/>
              <a:t>  </a:t>
            </a:r>
          </a:p>
        </p:txBody>
      </p:sp>
    </p:spTree>
    <p:extLst>
      <p:ext uri="{BB962C8B-B14F-4D97-AF65-F5344CB8AC3E}">
        <p14:creationId xmlns:p14="http://schemas.microsoft.com/office/powerpoint/2010/main" val="3501568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B45F66F-D934-4BFF-BC86-FFBF25172258}" type="slidenum">
              <a:rPr lang="en-US" altLang="en-US" smtClean="0"/>
              <a:pPr eaLnBrk="1" hangingPunct="1"/>
              <a:t>34</a:t>
            </a:fld>
            <a:endParaRPr lang="en-US" altLang="en-US"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art analogy I have in mind is the contrast of, say, painting to music – music is creative within levels of constraint – defined by key, time signature, rule of harmony, etc.  These can be violated, but the ability to pull that off is a skill – bad violations of harmony rules are amiturish, good ones are the mark of creativity.</a:t>
            </a:r>
          </a:p>
          <a:p>
            <a:pPr eaLnBrk="1" hangingPunct="1"/>
            <a:endParaRPr lang="en-US" altLang="en-US" smtClean="0"/>
          </a:p>
          <a:p>
            <a:pPr eaLnBrk="1" hangingPunct="1"/>
            <a:r>
              <a:rPr lang="en-US" altLang="en-US" smtClean="0"/>
              <a:t>The 3 featuers are actually 4, since “spread” and “space” are distinct.</a:t>
            </a:r>
          </a:p>
          <a:p>
            <a:pPr eaLnBrk="1" hangingPunct="1"/>
            <a:r>
              <a:rPr lang="en-US" altLang="en-US" smtClean="0"/>
              <a:t>  </a:t>
            </a:r>
          </a:p>
        </p:txBody>
      </p:sp>
    </p:spTree>
    <p:extLst>
      <p:ext uri="{BB962C8B-B14F-4D97-AF65-F5344CB8AC3E}">
        <p14:creationId xmlns:p14="http://schemas.microsoft.com/office/powerpoint/2010/main" val="4070721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DD45507-FB2A-4417-A104-9CF53BBA46A3}" type="slidenum">
              <a:rPr lang="en-US" altLang="en-US" smtClean="0"/>
              <a:pPr eaLnBrk="1" hangingPunct="1"/>
              <a:t>35</a:t>
            </a:fld>
            <a:endParaRPr lang="en-US" altLang="en-US"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art analogy I have in mind is the contrast of, say, painting to music – music is creative within levels of constraint – defined by key, time signature, rule of harmony, etc.  These can be violated, but the ability to pull that off is a skill – bad violations of harmony rules are amiturish, good ones are the mark of creativity.</a:t>
            </a:r>
          </a:p>
          <a:p>
            <a:pPr eaLnBrk="1" hangingPunct="1"/>
            <a:endParaRPr lang="en-US" altLang="en-US" smtClean="0"/>
          </a:p>
          <a:p>
            <a:pPr eaLnBrk="1" hangingPunct="1"/>
            <a:r>
              <a:rPr lang="en-US" altLang="en-US" smtClean="0"/>
              <a:t>The 3 featuers are actually 4, since “spread” and “space” are distinct.</a:t>
            </a:r>
          </a:p>
          <a:p>
            <a:pPr eaLnBrk="1" hangingPunct="1"/>
            <a:r>
              <a:rPr lang="en-US" altLang="en-US" smtClean="0"/>
              <a:t>  </a:t>
            </a:r>
          </a:p>
        </p:txBody>
      </p:sp>
    </p:spTree>
    <p:extLst>
      <p:ext uri="{BB962C8B-B14F-4D97-AF65-F5344CB8AC3E}">
        <p14:creationId xmlns:p14="http://schemas.microsoft.com/office/powerpoint/2010/main" val="2214904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D723E-E0C1-4E74-80AD-045C6A8AC5D2}" type="slidenum">
              <a:rPr lang="en-US"/>
              <a:pPr/>
              <a:t>49</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lang="en-US"/>
              <a:t>So we can define a space of potential degree distributions by two dimensions: volume &amp; Variability</a:t>
            </a:r>
          </a:p>
        </p:txBody>
      </p:sp>
    </p:spTree>
    <p:extLst>
      <p:ext uri="{BB962C8B-B14F-4D97-AF65-F5344CB8AC3E}">
        <p14:creationId xmlns:p14="http://schemas.microsoft.com/office/powerpoint/2010/main" val="2157960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4540A8-2F2B-4FE5-860E-D737552B6259}" type="slidenum">
              <a:rPr lang="en-US"/>
              <a:pPr/>
              <a:t>50</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r>
              <a:rPr lang="en-US"/>
              <a:t>So we can define a space of potential degree distributions by two dimensions: volume &amp; Variability</a:t>
            </a:r>
          </a:p>
        </p:txBody>
      </p:sp>
    </p:spTree>
    <p:extLst>
      <p:ext uri="{BB962C8B-B14F-4D97-AF65-F5344CB8AC3E}">
        <p14:creationId xmlns:p14="http://schemas.microsoft.com/office/powerpoint/2010/main" val="283153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DFE742-9365-4982-A23D-8C50C9724CDD}" type="slidenum">
              <a:rPr lang="en-US"/>
              <a:pPr/>
              <a:t>51</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n-US"/>
              <a:t>So we can define a space of potential degree distributions by two dimensions: volume &amp; Variability</a:t>
            </a:r>
          </a:p>
        </p:txBody>
      </p:sp>
    </p:spTree>
    <p:extLst>
      <p:ext uri="{BB962C8B-B14F-4D97-AF65-F5344CB8AC3E}">
        <p14:creationId xmlns:p14="http://schemas.microsoft.com/office/powerpoint/2010/main" val="907328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42FD8F8-02CA-48FD-94F9-05C266F8F3D0}" type="slidenum">
              <a:rPr lang="en-US" altLang="en-US" smtClean="0"/>
              <a:pPr eaLnBrk="1" hangingPunct="1"/>
              <a:t>57</a:t>
            </a:fld>
            <a:endParaRPr lang="en-US" altLang="en-US" smtClean="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art analogy I have in mind is the contrast of, say, painting to music – music is creative within levels of constraint – defined by key, time signature, rule of harmony, etc.  These can be violated, but the ability to pull that off is a skill – bad violations of harmony rules are amiturish, good ones are the mark of creativity.</a:t>
            </a:r>
          </a:p>
          <a:p>
            <a:pPr eaLnBrk="1" hangingPunct="1"/>
            <a:endParaRPr lang="en-US" altLang="en-US" smtClean="0"/>
          </a:p>
          <a:p>
            <a:pPr eaLnBrk="1" hangingPunct="1"/>
            <a:r>
              <a:rPr lang="en-US" altLang="en-US" smtClean="0"/>
              <a:t>The 3 featuers are actually 4, since “spread” and “space” are distinct.</a:t>
            </a:r>
          </a:p>
          <a:p>
            <a:pPr eaLnBrk="1" hangingPunct="1"/>
            <a:r>
              <a:rPr lang="en-US" altLang="en-US" smtClean="0"/>
              <a:t>  </a:t>
            </a:r>
          </a:p>
        </p:txBody>
      </p:sp>
    </p:spTree>
    <p:extLst>
      <p:ext uri="{BB962C8B-B14F-4D97-AF65-F5344CB8AC3E}">
        <p14:creationId xmlns:p14="http://schemas.microsoft.com/office/powerpoint/2010/main" val="1283734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C9B70CE-48DA-4AFA-952C-EFF817B0EC93}" type="slidenum">
              <a:rPr lang="en-US" altLang="en-US" smtClean="0"/>
              <a:pPr eaLnBrk="1" hangingPunct="1"/>
              <a:t>58</a:t>
            </a:fld>
            <a:endParaRPr lang="en-US" altLang="en-US"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art analogy I have in mind is the contrast of, say, painting to music – music is creative within levels of constraint – defined by key, time signature, rule of harmony, etc.  These can be violated, but the ability to pull that off is a skill – bad violations of harmony rules are amiturish, good ones are the mark of creativity.</a:t>
            </a:r>
          </a:p>
          <a:p>
            <a:pPr eaLnBrk="1" hangingPunct="1"/>
            <a:endParaRPr lang="en-US" altLang="en-US" smtClean="0"/>
          </a:p>
          <a:p>
            <a:pPr eaLnBrk="1" hangingPunct="1"/>
            <a:r>
              <a:rPr lang="en-US" altLang="en-US" smtClean="0"/>
              <a:t>The 3 featuers are actually 4, since “spread” and “space” are distinct.</a:t>
            </a:r>
          </a:p>
          <a:p>
            <a:pPr eaLnBrk="1" hangingPunct="1"/>
            <a:r>
              <a:rPr lang="en-US" altLang="en-US" smtClean="0"/>
              <a:t>  ../papers/showtime/cls182kk.avi </a:t>
            </a:r>
          </a:p>
        </p:txBody>
      </p:sp>
    </p:spTree>
    <p:extLst>
      <p:ext uri="{BB962C8B-B14F-4D97-AF65-F5344CB8AC3E}">
        <p14:creationId xmlns:p14="http://schemas.microsoft.com/office/powerpoint/2010/main" val="166637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6542676-8582-4B9B-8447-8ADD250FC383}" type="slidenum">
              <a:rPr lang="en-US" altLang="en-US" smtClean="0"/>
              <a:pPr eaLnBrk="1" hangingPunct="1"/>
              <a:t>4</a:t>
            </a:fld>
            <a:endParaRPr lang="en-US" alt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This image is from the original publication in 1741.  Though modern reproductions of his proof reduce this to the image of a graph,</a:t>
            </a:r>
          </a:p>
          <a:p>
            <a:pPr eaLnBrk="1" hangingPunct="1"/>
            <a:r>
              <a:rPr lang="en-US" altLang="en-US" smtClean="0"/>
              <a:t>His publication only shows a tabular listing.  But the tables refer back to the map and depend on the bridge/land topology to work.</a:t>
            </a:r>
          </a:p>
        </p:txBody>
      </p:sp>
    </p:spTree>
    <p:extLst>
      <p:ext uri="{BB962C8B-B14F-4D97-AF65-F5344CB8AC3E}">
        <p14:creationId xmlns:p14="http://schemas.microsoft.com/office/powerpoint/2010/main" val="2784782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4976DD2-16E2-47C2-8FF0-1A42155D8BC1}" type="slidenum">
              <a:rPr lang="en-US" altLang="en-US" smtClean="0"/>
              <a:pPr eaLnBrk="1" hangingPunct="1"/>
              <a:t>59</a:t>
            </a:fld>
            <a:endParaRPr lang="en-US" altLang="en-US"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14435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00C0AC4-7938-4908-9D0E-EDD55CF8D6D3}" type="slidenum">
              <a:rPr lang="en-US" altLang="en-US" smtClean="0"/>
              <a:pPr eaLnBrk="1" hangingPunct="1"/>
              <a:t>60</a:t>
            </a:fld>
            <a:endParaRPr lang="en-US" altLang="en-US"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art analogy I have in mind is the contrast of, say, painting to music – music is creative within levels of constraint – defined by key, time signature, rule of harmony, etc.  These can be violated, but the ability to pull that off is a skill – bad violations of harmony rules are amiturish, good ones are the mark of creativity.</a:t>
            </a:r>
          </a:p>
          <a:p>
            <a:pPr eaLnBrk="1" hangingPunct="1"/>
            <a:endParaRPr lang="en-US" altLang="en-US" smtClean="0"/>
          </a:p>
          <a:p>
            <a:pPr eaLnBrk="1" hangingPunct="1"/>
            <a:r>
              <a:rPr lang="en-US" altLang="en-US" smtClean="0"/>
              <a:t>The 3 featuers are actually 4, since “spread” and “space” are distinct.</a:t>
            </a:r>
          </a:p>
          <a:p>
            <a:pPr eaLnBrk="1" hangingPunct="1"/>
            <a:r>
              <a:rPr lang="en-US" altLang="en-US" smtClean="0"/>
              <a:t>  </a:t>
            </a:r>
          </a:p>
        </p:txBody>
      </p:sp>
    </p:spTree>
    <p:extLst>
      <p:ext uri="{BB962C8B-B14F-4D97-AF65-F5344CB8AC3E}">
        <p14:creationId xmlns:p14="http://schemas.microsoft.com/office/powerpoint/2010/main" val="2000532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D877A66-04FE-4EAE-BC23-7A038EE9D7D0}" type="slidenum">
              <a:rPr lang="en-US" altLang="en-US" smtClean="0"/>
              <a:pPr eaLnBrk="1" hangingPunct="1"/>
              <a:t>61</a:t>
            </a:fld>
            <a:endParaRPr lang="en-US" altLang="en-US"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art analogy I have in mind is the contrast of, say, painting to music – music is creative within levels of constraint – defined by key, time signature, rule of harmony, etc.  These can be violated, but the ability to pull that off is a skill – bad violations of harmony rules are amiturish, good ones are the mark of creativity.</a:t>
            </a:r>
          </a:p>
          <a:p>
            <a:pPr eaLnBrk="1" hangingPunct="1"/>
            <a:endParaRPr lang="en-US" altLang="en-US" smtClean="0"/>
          </a:p>
          <a:p>
            <a:pPr eaLnBrk="1" hangingPunct="1"/>
            <a:r>
              <a:rPr lang="en-US" altLang="en-US" smtClean="0"/>
              <a:t>The 3 featuers are actually 4, since “spread” and “space” are distinct.</a:t>
            </a:r>
          </a:p>
          <a:p>
            <a:pPr eaLnBrk="1" hangingPunct="1"/>
            <a:r>
              <a:rPr lang="en-US" altLang="en-US" smtClean="0"/>
              <a:t>  </a:t>
            </a:r>
          </a:p>
        </p:txBody>
      </p:sp>
    </p:spTree>
    <p:extLst>
      <p:ext uri="{BB962C8B-B14F-4D97-AF65-F5344CB8AC3E}">
        <p14:creationId xmlns:p14="http://schemas.microsoft.com/office/powerpoint/2010/main" val="3164213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CF30120-7BA7-48DA-BD04-491CE852B026}" type="slidenum">
              <a:rPr lang="en-US" altLang="en-US" smtClean="0"/>
              <a:pPr eaLnBrk="1" hangingPunct="1"/>
              <a:t>69</a:t>
            </a:fld>
            <a:endParaRPr lang="en-US" altLang="en-US"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art analogy I have in mind is the contrast of, say, painting to music – music is creative within levels of constraint – defined by key, time signature, rule of harmony, etc.  These can be violated, but the ability to pull that off is a skill – bad violations of harmony rules are amiturish, good ones are the mark of creativity.</a:t>
            </a:r>
          </a:p>
          <a:p>
            <a:pPr eaLnBrk="1" hangingPunct="1"/>
            <a:endParaRPr lang="en-US" altLang="en-US" smtClean="0"/>
          </a:p>
          <a:p>
            <a:pPr eaLnBrk="1" hangingPunct="1"/>
            <a:r>
              <a:rPr lang="en-US" altLang="en-US" smtClean="0"/>
              <a:t>The 3 featuers are actually 4, since “spread” and “space” are distinct.</a:t>
            </a:r>
          </a:p>
          <a:p>
            <a:pPr eaLnBrk="1" hangingPunct="1"/>
            <a:r>
              <a:rPr lang="en-US" altLang="en-US" smtClean="0"/>
              <a:t>  </a:t>
            </a:r>
          </a:p>
        </p:txBody>
      </p:sp>
    </p:spTree>
    <p:extLst>
      <p:ext uri="{BB962C8B-B14F-4D97-AF65-F5344CB8AC3E}">
        <p14:creationId xmlns:p14="http://schemas.microsoft.com/office/powerpoint/2010/main" val="403002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65C50FC-D5FD-490A-BE67-1B5E21855385}" type="slidenum">
              <a:rPr lang="en-US" altLang="en-US" smtClean="0"/>
              <a:pPr eaLnBrk="1" hangingPunct="1"/>
              <a:t>70</a:t>
            </a:fld>
            <a:endParaRPr lang="en-US" altLang="en-US"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19225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8E67E02-9A2C-4E03-8115-77EFA1EFC8DB}" type="slidenum">
              <a:rPr lang="en-US" altLang="en-US" smtClean="0"/>
              <a:pPr eaLnBrk="1" hangingPunct="1"/>
              <a:t>71</a:t>
            </a:fld>
            <a:endParaRPr lang="en-US" altLang="en-US"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This can then be used to contextualize a particular node trace (such as the observed contact tracing from a first mover)</a:t>
            </a:r>
          </a:p>
        </p:txBody>
      </p:sp>
    </p:spTree>
    <p:extLst>
      <p:ext uri="{BB962C8B-B14F-4D97-AF65-F5344CB8AC3E}">
        <p14:creationId xmlns:p14="http://schemas.microsoft.com/office/powerpoint/2010/main" val="535672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6A3EEC1-57ED-42E0-B6C5-4B65695D7CC7}" type="slidenum">
              <a:rPr lang="en-US" altLang="en-US" smtClean="0"/>
              <a:pPr eaLnBrk="1" hangingPunct="1"/>
              <a:t>72</a:t>
            </a:fld>
            <a:endParaRPr lang="en-US" altLang="en-US"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This can then be used to contextualize a particular node trace (such as the observed contact tracing from a first mover)</a:t>
            </a:r>
          </a:p>
        </p:txBody>
      </p:sp>
    </p:spTree>
    <p:extLst>
      <p:ext uri="{BB962C8B-B14F-4D97-AF65-F5344CB8AC3E}">
        <p14:creationId xmlns:p14="http://schemas.microsoft.com/office/powerpoint/2010/main" val="3422479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FD941FF-9790-4D1E-BBAC-5A8C622E27F4}" type="slidenum">
              <a:rPr lang="en-US" altLang="en-US" smtClean="0"/>
              <a:pPr eaLnBrk="1" hangingPunct="1"/>
              <a:t>73</a:t>
            </a:fld>
            <a:endParaRPr lang="en-US" altLang="en-US"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These are representations from a simulation; using a space-based layout algorithm for the cumulative graph, a degree-based layout for the one-day (since these are all disconnected little bits, put the larger bits in the middle).  For the one-day slice, we only display nodes that are active on this given day and who are ultimately (if not yet) “downstream” of an infected node.  </a:t>
            </a:r>
          </a:p>
        </p:txBody>
      </p:sp>
    </p:spTree>
    <p:extLst>
      <p:ext uri="{BB962C8B-B14F-4D97-AF65-F5344CB8AC3E}">
        <p14:creationId xmlns:p14="http://schemas.microsoft.com/office/powerpoint/2010/main" val="739680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1AF5DB6-3DA8-47B7-ACD7-B9AF0AEAC600}" type="slidenum">
              <a:rPr lang="en-US" altLang="en-US" smtClean="0"/>
              <a:pPr eaLnBrk="1" hangingPunct="1"/>
              <a:t>74</a:t>
            </a:fld>
            <a:endParaRPr lang="en-US" altLang="en-US"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A key part of the story is that transmission is facilitated by concurrent edges, so we color the network edges by concurrency…</a:t>
            </a:r>
          </a:p>
        </p:txBody>
      </p:sp>
    </p:spTree>
    <p:extLst>
      <p:ext uri="{BB962C8B-B14F-4D97-AF65-F5344CB8AC3E}">
        <p14:creationId xmlns:p14="http://schemas.microsoft.com/office/powerpoint/2010/main" val="1469848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F1A299A-721A-41FC-8599-470178E56476}" type="slidenum">
              <a:rPr lang="en-US" altLang="en-US" smtClean="0"/>
              <a:pPr eaLnBrk="1" hangingPunct="1"/>
              <a:t>75</a:t>
            </a:fld>
            <a:endParaRPr lang="en-US" altLang="en-US"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A key part of the story is that transmission is facilitated by concurrent edges, so we color the network edges by concurrency…</a:t>
            </a:r>
          </a:p>
        </p:txBody>
      </p:sp>
    </p:spTree>
    <p:extLst>
      <p:ext uri="{BB962C8B-B14F-4D97-AF65-F5344CB8AC3E}">
        <p14:creationId xmlns:p14="http://schemas.microsoft.com/office/powerpoint/2010/main" val="968052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1E23889-F400-47AC-987B-C58371554AB0}" type="slidenum">
              <a:rPr lang="en-US" altLang="en-US" smtClean="0"/>
              <a:pPr eaLnBrk="1" hangingPunct="1"/>
              <a:t>5</a:t>
            </a:fld>
            <a:endParaRPr lang="en-US" altLang="en-US"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This image is from the original publication in 1741.  Though modern reproductions of his proof reduce this to the image of a graph,</a:t>
            </a:r>
          </a:p>
          <a:p>
            <a:pPr eaLnBrk="1" hangingPunct="1"/>
            <a:r>
              <a:rPr lang="en-US" altLang="en-US" smtClean="0"/>
              <a:t>His publication only shows a tabular listing.  But the tables refer back to the map and depend on the bridge/land topology to work.</a:t>
            </a:r>
          </a:p>
        </p:txBody>
      </p:sp>
    </p:spTree>
    <p:extLst>
      <p:ext uri="{BB962C8B-B14F-4D97-AF65-F5344CB8AC3E}">
        <p14:creationId xmlns:p14="http://schemas.microsoft.com/office/powerpoint/2010/main" val="3861864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5040922-E59F-4A1C-BEB5-0AC602FA9C2A}" type="slidenum">
              <a:rPr lang="en-US" altLang="en-US" smtClean="0"/>
              <a:pPr eaLnBrk="1" hangingPunct="1"/>
              <a:t>76</a:t>
            </a:fld>
            <a:endParaRPr lang="en-US" altLang="en-US"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A key part of the story is that transmission is facilitated by concurrent edges, so we color the network edges by concurrency…</a:t>
            </a:r>
          </a:p>
        </p:txBody>
      </p:sp>
    </p:spTree>
    <p:extLst>
      <p:ext uri="{BB962C8B-B14F-4D97-AF65-F5344CB8AC3E}">
        <p14:creationId xmlns:p14="http://schemas.microsoft.com/office/powerpoint/2010/main" val="213921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712DF1C-D961-49F8-B696-03AC8D71F864}" type="slidenum">
              <a:rPr lang="en-US" altLang="en-US" smtClean="0"/>
              <a:pPr eaLnBrk="1" hangingPunct="1"/>
              <a:t>77</a:t>
            </a:fld>
            <a:endParaRPr lang="en-US" altLang="en-US"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A key part of the story is that transmission is facilitated by concurrent edges, so we color the network edges by concurrency…</a:t>
            </a:r>
          </a:p>
        </p:txBody>
      </p:sp>
    </p:spTree>
    <p:extLst>
      <p:ext uri="{BB962C8B-B14F-4D97-AF65-F5344CB8AC3E}">
        <p14:creationId xmlns:p14="http://schemas.microsoft.com/office/powerpoint/2010/main" val="3325831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8394219-3D91-46AC-BB6C-E76C261B67CC}" type="slidenum">
              <a:rPr lang="en-US" altLang="en-US" smtClean="0"/>
              <a:pPr eaLnBrk="1" hangingPunct="1"/>
              <a:t>78</a:t>
            </a:fld>
            <a:endParaRPr lang="en-US" altLang="en-US"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A transition here: from following a single “bit” through time, to asking how dangerous a given network setting is.  So now we want to ask how the structure affects likelihood of spread.</a:t>
            </a:r>
          </a:p>
        </p:txBody>
      </p:sp>
    </p:spTree>
    <p:extLst>
      <p:ext uri="{BB962C8B-B14F-4D97-AF65-F5344CB8AC3E}">
        <p14:creationId xmlns:p14="http://schemas.microsoft.com/office/powerpoint/2010/main" val="1030626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158C4FF-FD02-4CAC-AB94-5B998B24FA98}" type="slidenum">
              <a:rPr lang="en-US" altLang="en-US" smtClean="0"/>
              <a:pPr eaLnBrk="1" hangingPunct="1"/>
              <a:t>79</a:t>
            </a:fld>
            <a:endParaRPr lang="en-US" altLang="en-US"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18579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DFC9048-1397-485F-B857-3AAE017FCD49}" type="slidenum">
              <a:rPr lang="en-US" altLang="en-US" smtClean="0"/>
              <a:pPr eaLnBrk="1" hangingPunct="1"/>
              <a:t>80</a:t>
            </a:fld>
            <a:endParaRPr lang="en-US" altLang="en-US" smtClean="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1716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105E51C-DDA4-4580-BFC7-0C17D32EF5A5}" type="slidenum">
              <a:rPr lang="en-US" altLang="en-US" smtClean="0"/>
              <a:pPr eaLnBrk="1" hangingPunct="1"/>
              <a:t>81</a:t>
            </a:fld>
            <a:endParaRPr lang="en-US" altLang="en-US"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70506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9CC4C91-84CF-4925-94E9-60CC80B4865C}" type="slidenum">
              <a:rPr lang="en-US" altLang="en-US" smtClean="0"/>
              <a:pPr eaLnBrk="1" hangingPunct="1"/>
              <a:t>82</a:t>
            </a:fld>
            <a:endParaRPr lang="en-US" altLang="en-US"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42530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2C2C094-11AD-47CF-8E46-13749AA78148}" type="slidenum">
              <a:rPr lang="en-US" altLang="en-US" smtClean="0"/>
              <a:pPr eaLnBrk="1" hangingPunct="1"/>
              <a:t>83</a:t>
            </a:fld>
            <a:endParaRPr lang="en-US" altLang="en-US"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59572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1BB7334-4263-40EC-98F7-92E18D3A6D59}" type="slidenum">
              <a:rPr lang="en-US" altLang="en-US" smtClean="0"/>
              <a:pPr eaLnBrk="1" hangingPunct="1"/>
              <a:t>84</a:t>
            </a:fld>
            <a:endParaRPr lang="en-US" altLang="en-US"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Small Democrat Circle: Baucus, Harkin, Hollings, bumpers, Leahy, Dorgan, Reid, Wellstong, Feingold, Byrd.</a:t>
            </a:r>
          </a:p>
          <a:p>
            <a:pPr eaLnBrk="1" hangingPunct="1"/>
            <a:endParaRPr lang="en-US" altLang="en-US" smtClean="0"/>
          </a:p>
          <a:p>
            <a:pPr eaLnBrk="1" hangingPunct="1"/>
            <a:r>
              <a:rPr lang="en-US" altLang="en-US" smtClean="0"/>
              <a:t>Small Rep circle: Helms, Brown, Craig, Smith, Burns, Kempthorne, Thurmond, Stevens</a:t>
            </a:r>
          </a:p>
        </p:txBody>
      </p:sp>
    </p:spTree>
    <p:extLst>
      <p:ext uri="{BB962C8B-B14F-4D97-AF65-F5344CB8AC3E}">
        <p14:creationId xmlns:p14="http://schemas.microsoft.com/office/powerpoint/2010/main" val="2807659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EB97E50-6B7E-4CE6-8BB4-8005479A774B}" type="slidenum">
              <a:rPr lang="en-US" altLang="en-US" smtClean="0"/>
              <a:pPr eaLnBrk="1" hangingPunct="1"/>
              <a:t>85</a:t>
            </a:fld>
            <a:endParaRPr lang="en-US" altLang="en-US"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Small Democrat Circle: Baucus, Harkin, Hollings, bumpers, Leahy, Dorgan, Reid, Wellstong, Feingold, Byrd.</a:t>
            </a:r>
          </a:p>
          <a:p>
            <a:pPr eaLnBrk="1" hangingPunct="1"/>
            <a:endParaRPr lang="en-US" altLang="en-US" smtClean="0"/>
          </a:p>
          <a:p>
            <a:pPr eaLnBrk="1" hangingPunct="1"/>
            <a:r>
              <a:rPr lang="en-US" altLang="en-US" smtClean="0"/>
              <a:t>Small Rep circle: Helms, Brown, Craig, Smith, Burns, Kempthorne, Thurmond, Stevens</a:t>
            </a:r>
          </a:p>
        </p:txBody>
      </p:sp>
    </p:spTree>
    <p:extLst>
      <p:ext uri="{BB962C8B-B14F-4D97-AF65-F5344CB8AC3E}">
        <p14:creationId xmlns:p14="http://schemas.microsoft.com/office/powerpoint/2010/main" val="527215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1C21762-DD30-4333-91BF-FAA2C8568C22}" type="slidenum">
              <a:rPr lang="en-US" altLang="en-US" smtClean="0"/>
              <a:pPr eaLnBrk="1" hangingPunct="1"/>
              <a:t>6</a:t>
            </a:fld>
            <a:endParaRPr lang="en-US" alt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This image is from the original publication in 1741.  Though modern reproductions of his proof reduce this to the image of a graph,</a:t>
            </a:r>
          </a:p>
          <a:p>
            <a:pPr eaLnBrk="1" hangingPunct="1"/>
            <a:r>
              <a:rPr lang="en-US" altLang="en-US" smtClean="0"/>
              <a:t>His publication only shows a tabular listing.  But the tables refer back to the map and depend on the bridge/land topology to work.</a:t>
            </a:r>
          </a:p>
        </p:txBody>
      </p:sp>
    </p:spTree>
    <p:extLst>
      <p:ext uri="{BB962C8B-B14F-4D97-AF65-F5344CB8AC3E}">
        <p14:creationId xmlns:p14="http://schemas.microsoft.com/office/powerpoint/2010/main" val="42638906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58E9C37-F878-4FB7-AEE0-442C7022312D}" type="slidenum">
              <a:rPr lang="en-US" altLang="en-US" smtClean="0"/>
              <a:pPr eaLnBrk="1" hangingPunct="1"/>
              <a:t>86</a:t>
            </a:fld>
            <a:endParaRPr lang="en-US" altLang="en-US"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Small Democrat Circle: Baucus, Harkin, Hollings, bumpers, Leahy, Dorgan, Reid, Wellstong, Feingold, Byrd.</a:t>
            </a:r>
          </a:p>
          <a:p>
            <a:pPr eaLnBrk="1" hangingPunct="1"/>
            <a:endParaRPr lang="en-US" altLang="en-US" smtClean="0"/>
          </a:p>
          <a:p>
            <a:pPr eaLnBrk="1" hangingPunct="1"/>
            <a:r>
              <a:rPr lang="en-US" altLang="en-US" smtClean="0"/>
              <a:t>Small Rep circle: Helms, Brown, Craig, Smith, Burns, Kempthorne, Thurmond, Stevens</a:t>
            </a:r>
          </a:p>
        </p:txBody>
      </p:sp>
    </p:spTree>
    <p:extLst>
      <p:ext uri="{BB962C8B-B14F-4D97-AF65-F5344CB8AC3E}">
        <p14:creationId xmlns:p14="http://schemas.microsoft.com/office/powerpoint/2010/main" val="1955701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5722677-872D-4373-8E70-B475ED1DB760}" type="slidenum">
              <a:rPr lang="en-US" altLang="en-US" smtClean="0"/>
              <a:pPr eaLnBrk="1" hangingPunct="1"/>
              <a:t>87</a:t>
            </a:fld>
            <a:endParaRPr lang="en-US" altLang="en-US" smtClean="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Small Democrat Circle: Baucus, Harkin, Hollings, bumpers, Leahy, Dorgan, Reid, Wellstong, Feingold, Byrd.</a:t>
            </a:r>
          </a:p>
          <a:p>
            <a:pPr eaLnBrk="1" hangingPunct="1"/>
            <a:endParaRPr lang="en-US" altLang="en-US" smtClean="0"/>
          </a:p>
          <a:p>
            <a:pPr eaLnBrk="1" hangingPunct="1"/>
            <a:r>
              <a:rPr lang="en-US" altLang="en-US" smtClean="0"/>
              <a:t>Small Rep circle: Helms, Brown, Craig, Smith, Burns, Kempthorne, Thurmond, Stevens</a:t>
            </a:r>
          </a:p>
        </p:txBody>
      </p:sp>
    </p:spTree>
    <p:extLst>
      <p:ext uri="{BB962C8B-B14F-4D97-AF65-F5344CB8AC3E}">
        <p14:creationId xmlns:p14="http://schemas.microsoft.com/office/powerpoint/2010/main" val="1797604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196D7E4-2E22-464A-AD55-D689F69D38CB}" type="slidenum">
              <a:rPr lang="en-US" altLang="en-US" smtClean="0"/>
              <a:pPr eaLnBrk="1" hangingPunct="1"/>
              <a:t>88</a:t>
            </a:fld>
            <a:endParaRPr lang="en-US" altLang="en-US"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Small Democrat Circle: Baucus, Harkin, Hollings, bumpers, Leahy, Dorgan, Reid, Wellstong, Feingold, Byrd.</a:t>
            </a:r>
          </a:p>
          <a:p>
            <a:pPr eaLnBrk="1" hangingPunct="1"/>
            <a:endParaRPr lang="en-US" altLang="en-US" smtClean="0"/>
          </a:p>
          <a:p>
            <a:pPr eaLnBrk="1" hangingPunct="1"/>
            <a:r>
              <a:rPr lang="en-US" altLang="en-US" smtClean="0"/>
              <a:t>Small Rep circle: Helms, Brown, Craig, Smith, Burns, Kempthorne, Thurmond, Stevens</a:t>
            </a:r>
          </a:p>
        </p:txBody>
      </p:sp>
    </p:spTree>
    <p:extLst>
      <p:ext uri="{BB962C8B-B14F-4D97-AF65-F5344CB8AC3E}">
        <p14:creationId xmlns:p14="http://schemas.microsoft.com/office/powerpoint/2010/main" val="3718526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196D7E4-2E22-464A-AD55-D689F69D38CB}" type="slidenum">
              <a:rPr lang="en-US" altLang="en-US" smtClean="0"/>
              <a:pPr eaLnBrk="1" hangingPunct="1"/>
              <a:t>89</a:t>
            </a:fld>
            <a:endParaRPr lang="en-US" altLang="en-US"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Small Democrat Circle: Baucus, Harkin, Hollings, bumpers, Leahy, Dorgan, Reid, Wellstong, Feingold, Byrd.</a:t>
            </a:r>
          </a:p>
          <a:p>
            <a:pPr eaLnBrk="1" hangingPunct="1"/>
            <a:endParaRPr lang="en-US" altLang="en-US" smtClean="0"/>
          </a:p>
          <a:p>
            <a:pPr eaLnBrk="1" hangingPunct="1"/>
            <a:r>
              <a:rPr lang="en-US" altLang="en-US" smtClean="0"/>
              <a:t>Small Rep circle: Helms, Brown, Craig, Smith, Burns, Kempthorne, Thurmond, Stevens</a:t>
            </a:r>
          </a:p>
        </p:txBody>
      </p:sp>
    </p:spTree>
    <p:extLst>
      <p:ext uri="{BB962C8B-B14F-4D97-AF65-F5344CB8AC3E}">
        <p14:creationId xmlns:p14="http://schemas.microsoft.com/office/powerpoint/2010/main" val="22360920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6AB58FA-BCFB-4A1B-ADFD-D586A447641A}" type="slidenum">
              <a:rPr lang="en-US" altLang="en-US" smtClean="0"/>
              <a:pPr eaLnBrk="1" hangingPunct="1"/>
              <a:t>90</a:t>
            </a:fld>
            <a:endParaRPr lang="en-US" altLang="en-US" smtClean="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967041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F0E94FC-84C5-4CA4-8507-FB00238728DC}" type="slidenum">
              <a:rPr lang="en-US" altLang="en-US" smtClean="0"/>
              <a:pPr eaLnBrk="1" hangingPunct="1"/>
              <a:t>91</a:t>
            </a:fld>
            <a:endParaRPr lang="en-US" altLang="en-US"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78208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B3AB61F-C5FC-4BDC-8695-A818A5B46A6E}" type="slidenum">
              <a:rPr lang="en-US" altLang="en-US" smtClean="0"/>
              <a:pPr eaLnBrk="1" hangingPunct="1"/>
              <a:t>92</a:t>
            </a:fld>
            <a:endParaRPr lang="en-US" altLang="en-US"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692258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CFE558E-CDC2-4CF0-9FB1-307EFF4C507B}" type="slidenum">
              <a:rPr lang="en-US" altLang="en-US" smtClean="0"/>
              <a:pPr eaLnBrk="1" hangingPunct="1"/>
              <a:t>93</a:t>
            </a:fld>
            <a:endParaRPr lang="en-US" altLang="en-US" smtClean="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825167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CDA185D-7610-4D92-9293-FF0E2C28C4E7}" type="slidenum">
              <a:rPr lang="en-US" altLang="en-US" smtClean="0"/>
              <a:pPr eaLnBrk="1" hangingPunct="1"/>
              <a:t>95</a:t>
            </a:fld>
            <a:endParaRPr lang="en-US" altLang="en-US"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43887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3E00ED8-F9E5-408B-9667-59D44082580F}" type="slidenum">
              <a:rPr lang="en-US" altLang="en-US" smtClean="0"/>
              <a:pPr eaLnBrk="1" hangingPunct="1"/>
              <a:t>96</a:t>
            </a:fld>
            <a:endParaRPr lang="en-US" altLang="en-US" smtClean="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72063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6F3EC55-C0A9-4F23-B524-6308E8B4CF8A}" type="slidenum">
              <a:rPr lang="en-US" altLang="en-US" smtClean="0"/>
              <a:pPr eaLnBrk="1" hangingPunct="1"/>
              <a:t>7</a:t>
            </a:fld>
            <a:endParaRPr lang="en-US" alt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This image is from the original publication in 1741.  Though modern reproductions of his proof reduce this to the image of a graph,</a:t>
            </a:r>
          </a:p>
          <a:p>
            <a:pPr eaLnBrk="1" hangingPunct="1"/>
            <a:r>
              <a:rPr lang="en-US" altLang="en-US" smtClean="0"/>
              <a:t>His publication only shows a tabular listing.  But the tables refer back to the map and depend on the bridge/land topology to work.</a:t>
            </a:r>
          </a:p>
        </p:txBody>
      </p:sp>
    </p:spTree>
    <p:extLst>
      <p:ext uri="{BB962C8B-B14F-4D97-AF65-F5344CB8AC3E}">
        <p14:creationId xmlns:p14="http://schemas.microsoft.com/office/powerpoint/2010/main" val="402905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EF17E50-00E3-4934-8D85-849396C25D4F}" type="slidenum">
              <a:rPr lang="en-US" altLang="en-US" smtClean="0"/>
              <a:pPr eaLnBrk="1" hangingPunct="1"/>
              <a:t>8</a:t>
            </a:fld>
            <a:endParaRPr lang="en-US" altLang="en-US"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Moreno claimed authorship of the idea; citing no real inspiration other than his own creativity.  But graph theory has been going since 1740s, kinship diagrams since at least the 1870s, org charts from the 1920s, etc.  So he’s not operating in a vacuum.</a:t>
            </a:r>
          </a:p>
          <a:p>
            <a:pPr eaLnBrk="1" hangingPunct="1"/>
            <a:endParaRPr lang="en-US" altLang="en-US" smtClean="0"/>
          </a:p>
        </p:txBody>
      </p:sp>
    </p:spTree>
    <p:extLst>
      <p:ext uri="{BB962C8B-B14F-4D97-AF65-F5344CB8AC3E}">
        <p14:creationId xmlns:p14="http://schemas.microsoft.com/office/powerpoint/2010/main" val="3673425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CE31CB2-376C-4A7C-8A71-B090083FBEB9}" type="slidenum">
              <a:rPr lang="en-US" altLang="en-US" smtClean="0"/>
              <a:pPr eaLnBrk="1" hangingPunct="1"/>
              <a:t>9</a:t>
            </a:fld>
            <a:endParaRPr lang="en-US" altLang="en-US"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Moreno claimed authorship of the idea; citing no real inspiration other than his own creativity.  But graph theory has been going since 1740s, kinship diagrams since at least the 1870s, org charts from the 1920s, etc.  So he’s not operating in a vacuum.</a:t>
            </a:r>
          </a:p>
          <a:p>
            <a:pPr eaLnBrk="1" hangingPunct="1"/>
            <a:endParaRPr lang="en-US" altLang="en-US" smtClean="0"/>
          </a:p>
        </p:txBody>
      </p:sp>
    </p:spTree>
    <p:extLst>
      <p:ext uri="{BB962C8B-B14F-4D97-AF65-F5344CB8AC3E}">
        <p14:creationId xmlns:p14="http://schemas.microsoft.com/office/powerpoint/2010/main" val="2178918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E8F093-610B-43F6-8773-6326247AE76D}" type="slidenum">
              <a:rPr lang="en-US" altLang="en-US" smtClean="0"/>
              <a:pPr eaLnBrk="1" hangingPunct="1"/>
              <a:t>22</a:t>
            </a:fld>
            <a:endParaRPr lang="en-US" altLang="en-US"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Consider Anscombe’s answer in the 1973 </a:t>
            </a:r>
            <a:r>
              <a:rPr lang="en-US" altLang="en-US" i="1" smtClean="0"/>
              <a:t>American Statistician </a:t>
            </a:r>
            <a:r>
              <a:rPr lang="en-US" altLang="en-US" smtClean="0"/>
              <a:t>(replicated in Tufte)</a:t>
            </a:r>
          </a:p>
        </p:txBody>
      </p:sp>
    </p:spTree>
    <p:extLst>
      <p:ext uri="{BB962C8B-B14F-4D97-AF65-F5344CB8AC3E}">
        <p14:creationId xmlns:p14="http://schemas.microsoft.com/office/powerpoint/2010/main" val="1074623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226C123-D57A-4ADF-9790-8F764305D4BC}" type="slidenum">
              <a:rPr lang="en-US" altLang="en-US" smtClean="0"/>
              <a:pPr eaLnBrk="1" hangingPunct="1"/>
              <a:t>28</a:t>
            </a:fld>
            <a:endParaRPr lang="en-US" altLang="en-US"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Note this sort of variablity has lead to substantive errors, as people try to transcribe nets from published images.  See J.L. Martin 2009, Chapter 1.</a:t>
            </a:r>
          </a:p>
        </p:txBody>
      </p:sp>
    </p:spTree>
    <p:extLst>
      <p:ext uri="{BB962C8B-B14F-4D97-AF65-F5344CB8AC3E}">
        <p14:creationId xmlns:p14="http://schemas.microsoft.com/office/powerpoint/2010/main" val="2784275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D52F2C5E-ADF4-4330-8939-17982C4E528C}" type="datetimeFigureOut">
              <a:rPr lang="en-US" smtClean="0"/>
              <a:t>5/13/2018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49F0827-93FD-45AB-A0CD-D9C26803DEED}" type="slidenum">
              <a:rPr lang="en-US" smtClean="0"/>
              <a:t>‹#›</a:t>
            </a:fld>
            <a:endParaRPr lang="en-US"/>
          </a:p>
        </p:txBody>
      </p:sp>
    </p:spTree>
    <p:extLst>
      <p:ext uri="{BB962C8B-B14F-4D97-AF65-F5344CB8AC3E}">
        <p14:creationId xmlns:p14="http://schemas.microsoft.com/office/powerpoint/2010/main" val="727468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D52F2C5E-ADF4-4330-8939-17982C4E528C}" type="datetimeFigureOut">
              <a:rPr lang="en-US" smtClean="0"/>
              <a:t>5/13/2018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49F0827-93FD-45AB-A0CD-D9C26803DEED}" type="slidenum">
              <a:rPr lang="en-US" smtClean="0"/>
              <a:t>‹#›</a:t>
            </a:fld>
            <a:endParaRPr lang="en-US"/>
          </a:p>
        </p:txBody>
      </p:sp>
    </p:spTree>
    <p:extLst>
      <p:ext uri="{BB962C8B-B14F-4D97-AF65-F5344CB8AC3E}">
        <p14:creationId xmlns:p14="http://schemas.microsoft.com/office/powerpoint/2010/main" val="314481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D52F2C5E-ADF4-4330-8939-17982C4E528C}" type="datetimeFigureOut">
              <a:rPr lang="en-US" smtClean="0"/>
              <a:t>5/13/2018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49F0827-93FD-45AB-A0CD-D9C26803DEED}" type="slidenum">
              <a:rPr lang="en-US" smtClean="0"/>
              <a:t>‹#›</a:t>
            </a:fld>
            <a:endParaRPr lang="en-US"/>
          </a:p>
        </p:txBody>
      </p:sp>
    </p:spTree>
    <p:extLst>
      <p:ext uri="{BB962C8B-B14F-4D97-AF65-F5344CB8AC3E}">
        <p14:creationId xmlns:p14="http://schemas.microsoft.com/office/powerpoint/2010/main" val="333619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D52F2C5E-ADF4-4330-8939-17982C4E528C}" type="datetimeFigureOut">
              <a:rPr lang="en-US" smtClean="0"/>
              <a:t>5/13/2018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49F0827-93FD-45AB-A0CD-D9C26803DEED}" type="slidenum">
              <a:rPr lang="en-US" smtClean="0"/>
              <a:t>‹#›</a:t>
            </a:fld>
            <a:endParaRPr lang="en-US"/>
          </a:p>
        </p:txBody>
      </p:sp>
    </p:spTree>
    <p:extLst>
      <p:ext uri="{BB962C8B-B14F-4D97-AF65-F5344CB8AC3E}">
        <p14:creationId xmlns:p14="http://schemas.microsoft.com/office/powerpoint/2010/main" val="3310504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D52F2C5E-ADF4-4330-8939-17982C4E528C}" type="datetimeFigureOut">
              <a:rPr lang="en-US" smtClean="0"/>
              <a:t>5/13/2018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49F0827-93FD-45AB-A0CD-D9C26803DEED}" type="slidenum">
              <a:rPr lang="en-US" smtClean="0"/>
              <a:t>‹#›</a:t>
            </a:fld>
            <a:endParaRPr lang="en-US"/>
          </a:p>
        </p:txBody>
      </p:sp>
    </p:spTree>
    <p:extLst>
      <p:ext uri="{BB962C8B-B14F-4D97-AF65-F5344CB8AC3E}">
        <p14:creationId xmlns:p14="http://schemas.microsoft.com/office/powerpoint/2010/main" val="354173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D52F2C5E-ADF4-4330-8939-17982C4E528C}" type="datetimeFigureOut">
              <a:rPr lang="en-US" smtClean="0"/>
              <a:t>5/13/2018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049F0827-93FD-45AB-A0CD-D9C26803DEED}" type="slidenum">
              <a:rPr lang="en-US" smtClean="0"/>
              <a:t>‹#›</a:t>
            </a:fld>
            <a:endParaRPr lang="en-US"/>
          </a:p>
        </p:txBody>
      </p:sp>
    </p:spTree>
    <p:extLst>
      <p:ext uri="{BB962C8B-B14F-4D97-AF65-F5344CB8AC3E}">
        <p14:creationId xmlns:p14="http://schemas.microsoft.com/office/powerpoint/2010/main" val="329701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D52F2C5E-ADF4-4330-8939-17982C4E528C}" type="datetimeFigureOut">
              <a:rPr lang="en-US" smtClean="0"/>
              <a:t>5/13/2018</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049F0827-93FD-45AB-A0CD-D9C26803DEED}" type="slidenum">
              <a:rPr lang="en-US" smtClean="0"/>
              <a:t>‹#›</a:t>
            </a:fld>
            <a:endParaRPr lang="en-US"/>
          </a:p>
        </p:txBody>
      </p:sp>
    </p:spTree>
    <p:extLst>
      <p:ext uri="{BB962C8B-B14F-4D97-AF65-F5344CB8AC3E}">
        <p14:creationId xmlns:p14="http://schemas.microsoft.com/office/powerpoint/2010/main" val="93383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D52F2C5E-ADF4-4330-8939-17982C4E528C}" type="datetimeFigureOut">
              <a:rPr lang="en-US" smtClean="0"/>
              <a:t>5/13/2018</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049F0827-93FD-45AB-A0CD-D9C26803DEED}" type="slidenum">
              <a:rPr lang="en-US" smtClean="0"/>
              <a:t>‹#›</a:t>
            </a:fld>
            <a:endParaRPr lang="en-US"/>
          </a:p>
        </p:txBody>
      </p:sp>
    </p:spTree>
    <p:extLst>
      <p:ext uri="{BB962C8B-B14F-4D97-AF65-F5344CB8AC3E}">
        <p14:creationId xmlns:p14="http://schemas.microsoft.com/office/powerpoint/2010/main" val="118037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D52F2C5E-ADF4-4330-8939-17982C4E528C}" type="datetimeFigureOut">
              <a:rPr lang="en-US" smtClean="0"/>
              <a:t>5/13/2018</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049F0827-93FD-45AB-A0CD-D9C26803DEED}" type="slidenum">
              <a:rPr lang="en-US" smtClean="0"/>
              <a:t>‹#›</a:t>
            </a:fld>
            <a:endParaRPr lang="en-US"/>
          </a:p>
        </p:txBody>
      </p:sp>
    </p:spTree>
    <p:extLst>
      <p:ext uri="{BB962C8B-B14F-4D97-AF65-F5344CB8AC3E}">
        <p14:creationId xmlns:p14="http://schemas.microsoft.com/office/powerpoint/2010/main" val="335931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D52F2C5E-ADF4-4330-8939-17982C4E528C}" type="datetimeFigureOut">
              <a:rPr lang="en-US" smtClean="0"/>
              <a:t>5/13/2018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049F0827-93FD-45AB-A0CD-D9C26803DEED}" type="slidenum">
              <a:rPr lang="en-US" smtClean="0"/>
              <a:t>‹#›</a:t>
            </a:fld>
            <a:endParaRPr lang="en-US"/>
          </a:p>
        </p:txBody>
      </p:sp>
    </p:spTree>
    <p:extLst>
      <p:ext uri="{BB962C8B-B14F-4D97-AF65-F5344CB8AC3E}">
        <p14:creationId xmlns:p14="http://schemas.microsoft.com/office/powerpoint/2010/main" val="207577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D52F2C5E-ADF4-4330-8939-17982C4E528C}" type="datetimeFigureOut">
              <a:rPr lang="en-US" smtClean="0"/>
              <a:t>5/13/2018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049F0827-93FD-45AB-A0CD-D9C26803DEED}" type="slidenum">
              <a:rPr lang="en-US" smtClean="0"/>
              <a:t>‹#›</a:t>
            </a:fld>
            <a:endParaRPr lang="en-US"/>
          </a:p>
        </p:txBody>
      </p:sp>
    </p:spTree>
    <p:extLst>
      <p:ext uri="{BB962C8B-B14F-4D97-AF65-F5344CB8AC3E}">
        <p14:creationId xmlns:p14="http://schemas.microsoft.com/office/powerpoint/2010/main" val="330217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BAD63"/>
            </a:gs>
            <a:gs pos="100000">
              <a:srgbClr val="E9DDBD"/>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D52F2C5E-ADF4-4330-8939-17982C4E528C}" type="datetimeFigureOut">
              <a:rPr lang="en-US" smtClean="0"/>
              <a:t>5/13/2018</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49F0827-93FD-45AB-A0CD-D9C26803DEE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rldefense.proofpoint.com/v2/url?u=https-3A__tinyurl.com_SN-2DH2018&amp;d=DwMGaQ&amp;c=imBPVzF25OnBgGmVOlcsiEgHoG1i6YHLR0Sj_gZ4adc&amp;r=cFjQ_eOo-5MKN7gDSkDkFGMbTiC3ofULOt12T2X6m9Q&amp;m=7AO7YMGZD5R8VkipRpeEOcyMAzG7u-mx6pubfyvI_ks&amp;s=bMlcSVotnALQKSgbxvvqV6jMNClo9UL8PrxrquBYLz0&amp;e=" TargetMode="External"/><Relationship Id="rId2" Type="http://schemas.openxmlformats.org/officeDocument/2006/relationships/hyperlink" Target="https://dnac.ssri.duke.edu/" TargetMode="External"/><Relationship Id="rId1" Type="http://schemas.openxmlformats.org/officeDocument/2006/relationships/slideLayout" Target="../slideLayouts/slideLayout7.xml"/><Relationship Id="rId4" Type="http://schemas.openxmlformats.org/officeDocument/2006/relationships/hyperlink" Target="mailto:jmoody77@soc.duke.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7" Type="http://schemas.openxmlformats.org/officeDocument/2006/relationships/image" Target="../media/image6.w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4.emf"/></Relationships>
</file>

<file path=ppt/slides/_rels/slide2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2.wmf"/><Relationship Id="rId5" Type="http://schemas.openxmlformats.org/officeDocument/2006/relationships/image" Target="../media/image34.e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jpe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guruprasad.net/wp-content/uploads/2014/08/fb_map_2013.jp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7.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notesSlide" Target="../notesSlides/notesSlide1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9.png"/><Relationship Id="rId2" Type="http://schemas.microsoft.com/office/2007/relationships/media" Target="../media/media3.avi"/><Relationship Id="rId1" Type="http://schemas.openxmlformats.org/officeDocument/2006/relationships/video" Target="NULL" TargetMode="Externa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notesSlide" Target="../notesSlides/notesSlide1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kieranhealy.org/philcites/" TargetMode="External"/><Relationship Id="rId2" Type="http://schemas.openxmlformats.org/officeDocument/2006/relationships/hyperlink" Target="http://bl.ocks.org/eyaler/10586116" TargetMode="External"/><Relationship Id="rId1" Type="http://schemas.openxmlformats.org/officeDocument/2006/relationships/slideLayout" Target="../slideLayouts/slideLayout2.xml"/><Relationship Id="rId4" Type="http://schemas.openxmlformats.org/officeDocument/2006/relationships/hyperlink" Target="https://graphcommons.com/graphs/ee4a43a2-3189-4f82-879c-960344332ea6"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www.soc.duke.edu/~jmoody77/scimaps/DukePhdComm/comm2.htm"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soc.duke.edu/~jmoody77/ChefNets/network/"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file:///c:\jwm\papers\finished\showtime\cls182kk.avi"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www.soc.duke.edu/~jmoody77/scimaps/DukePhdComm/comm2.ht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bost.ocks.org/mike/miserabl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07.gif"/><Relationship Id="rId4" Type="http://schemas.openxmlformats.org/officeDocument/2006/relationships/image" Target="../media/image106.jpeg"/></Relationships>
</file>

<file path=ppt/slides/_rels/slide7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110.png"/><Relationship Id="rId4" Type="http://schemas.openxmlformats.org/officeDocument/2006/relationships/notesSlide" Target="../notesSlides/notesSlide35.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www.amath.unc.edu/Faculty/mucha/Reprints/modularity.pdf"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16.jpeg"/></Relationships>
</file>

<file path=ppt/slides/_rels/slide8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755491" y="911225"/>
            <a:ext cx="34139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dirty="0" smtClean="0">
                <a:latin typeface="Times New Roman" pitchFamily="18" charset="0"/>
              </a:rPr>
              <a:t>Network Visualization</a:t>
            </a:r>
            <a:endParaRPr lang="en-US" altLang="en-US" sz="2800" dirty="0">
              <a:latin typeface="Times New Roman" pitchFamily="18" charset="0"/>
            </a:endParaRPr>
          </a:p>
        </p:txBody>
      </p:sp>
      <p:sp>
        <p:nvSpPr>
          <p:cNvPr id="5123" name="Text Box 4"/>
          <p:cNvSpPr txBox="1">
            <a:spLocks noChangeArrowheads="1"/>
          </p:cNvSpPr>
          <p:nvPr/>
        </p:nvSpPr>
        <p:spPr bwMode="auto">
          <a:xfrm>
            <a:off x="2373880" y="2045311"/>
            <a:ext cx="4177169"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i="1" dirty="0" smtClean="0"/>
              <a:t>James Moody</a:t>
            </a:r>
          </a:p>
          <a:p>
            <a:pPr algn="ctr" eaLnBrk="1" hangingPunct="1"/>
            <a:r>
              <a:rPr lang="en-US" altLang="en-US" i="1" dirty="0" smtClean="0"/>
              <a:t>Duke Network Analysis Center (DNAC)</a:t>
            </a:r>
          </a:p>
          <a:p>
            <a:pPr algn="ctr" eaLnBrk="1" hangingPunct="1"/>
            <a:r>
              <a:rPr lang="en-US" altLang="en-US" i="1" dirty="0" smtClean="0">
                <a:hlinkClick r:id="rId2"/>
              </a:rPr>
              <a:t>https://dnac.ssri.duke.edu/</a:t>
            </a:r>
            <a:r>
              <a:rPr lang="en-US" altLang="en-US" i="1" dirty="0" smtClean="0"/>
              <a:t> </a:t>
            </a:r>
          </a:p>
          <a:p>
            <a:pPr algn="ctr" eaLnBrk="1" hangingPunct="1"/>
            <a:r>
              <a:rPr lang="en-US" altLang="en-US" i="1" dirty="0" smtClean="0"/>
              <a:t>Duke University</a:t>
            </a:r>
          </a:p>
          <a:p>
            <a:pPr algn="ctr" eaLnBrk="1" hangingPunct="1"/>
            <a:endParaRPr lang="en-US" altLang="en-US" i="1" dirty="0" smtClean="0"/>
          </a:p>
          <a:p>
            <a:pPr algn="ctr" eaLnBrk="1" hangingPunct="1"/>
            <a:endParaRPr lang="en-US" altLang="en-US" i="1" dirty="0"/>
          </a:p>
          <a:p>
            <a:pPr algn="ctr" eaLnBrk="1" hangingPunct="1"/>
            <a:r>
              <a:rPr lang="en-US" u="sng" dirty="0">
                <a:hlinkClick r:id="rId3"/>
              </a:rPr>
              <a:t>https://tinyurl.com/SN-H2018</a:t>
            </a:r>
            <a:endParaRPr lang="en-US" altLang="en-US" i="1" dirty="0"/>
          </a:p>
        </p:txBody>
      </p:sp>
      <p:sp>
        <p:nvSpPr>
          <p:cNvPr id="5124" name="Rectangle 7"/>
          <p:cNvSpPr>
            <a:spLocks noChangeArrowheads="1"/>
          </p:cNvSpPr>
          <p:nvPr/>
        </p:nvSpPr>
        <p:spPr bwMode="auto">
          <a:xfrm>
            <a:off x="519113" y="5940425"/>
            <a:ext cx="8226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000">
                <a:cs typeface="Times New Roman" pitchFamily="18" charset="0"/>
              </a:rPr>
              <a:t>This work is supported by NIH grants DA12831 and HD41877.  Thanks to Dan McFarland, Skye Bender-deMoll, Martina Morris, Lisa Keister, Scott Gest  and Peter Mucha for discussion and comments related to this presentation.  Please send any correspondence to James Moody, Department of Sociology, Duke University, Durham NC 27705.  email: </a:t>
            </a:r>
            <a:r>
              <a:rPr lang="en-US" altLang="en-US" sz="1000">
                <a:cs typeface="Times New Roman" pitchFamily="18" charset="0"/>
                <a:hlinkClick r:id="rId4"/>
              </a:rPr>
              <a:t>jmoody77@soc.duke.edu</a:t>
            </a:r>
            <a:r>
              <a:rPr lang="en-US" altLang="en-US" sz="1000">
                <a:cs typeface="Times New Roman" pitchFamily="18" charset="0"/>
              </a:rPr>
              <a:t>	</a:t>
            </a:r>
            <a:endParaRPr lang="en-US" altLang="en-US" sz="1000"/>
          </a:p>
          <a:p>
            <a:endParaRPr lang="en-US" altLang="en-US" sz="1000"/>
          </a:p>
        </p:txBody>
      </p:sp>
    </p:spTree>
    <p:extLst>
      <p:ext uri="{BB962C8B-B14F-4D97-AF65-F5344CB8AC3E}">
        <p14:creationId xmlns:p14="http://schemas.microsoft.com/office/powerpoint/2010/main" val="13625024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1320800" y="838200"/>
            <a:ext cx="614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Lundberg &amp; Steel 1938 – Using a “Social Atom” representation</a:t>
            </a:r>
          </a:p>
        </p:txBody>
      </p:sp>
      <p:sp>
        <p:nvSpPr>
          <p:cNvPr id="19459" name="Text Box 7"/>
          <p:cNvSpPr txBox="1">
            <a:spLocks noChangeArrowheads="1"/>
          </p:cNvSpPr>
          <p:nvPr/>
        </p:nvSpPr>
        <p:spPr bwMode="auto">
          <a:xfrm>
            <a:off x="381000" y="5867400"/>
            <a:ext cx="8169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Moreno’s idea was quickly taken up in community studies, as the social analog to “atoms” in physics….</a:t>
            </a:r>
          </a:p>
        </p:txBody>
      </p:sp>
      <p:pic>
        <p:nvPicPr>
          <p:cNvPr id="1946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32893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219200"/>
            <a:ext cx="37401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 Box 10"/>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19463" name="Text Box 11"/>
          <p:cNvSpPr txBox="1">
            <a:spLocks noChangeArrowheads="1"/>
          </p:cNvSpPr>
          <p:nvPr/>
        </p:nvSpPr>
        <p:spPr bwMode="auto">
          <a:xfrm>
            <a:off x="298450" y="481013"/>
            <a:ext cx="1736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Promising Foundations</a:t>
            </a:r>
          </a:p>
        </p:txBody>
      </p:sp>
    </p:spTree>
    <p:extLst>
      <p:ext uri="{BB962C8B-B14F-4D97-AF65-F5344CB8AC3E}">
        <p14:creationId xmlns:p14="http://schemas.microsoft.com/office/powerpoint/2010/main" val="41667382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19200"/>
            <a:ext cx="716280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 Box 8"/>
          <p:cNvSpPr txBox="1">
            <a:spLocks noChangeArrowheads="1"/>
          </p:cNvSpPr>
          <p:nvPr/>
        </p:nvSpPr>
        <p:spPr bwMode="auto">
          <a:xfrm>
            <a:off x="1905000" y="889000"/>
            <a:ext cx="510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t>Charles Loomis – 1948</a:t>
            </a:r>
          </a:p>
        </p:txBody>
      </p:sp>
      <p:sp>
        <p:nvSpPr>
          <p:cNvPr id="20484" name="Text Box 10"/>
          <p:cNvSpPr txBox="1">
            <a:spLocks noChangeArrowheads="1"/>
          </p:cNvSpPr>
          <p:nvPr/>
        </p:nvSpPr>
        <p:spPr bwMode="auto">
          <a:xfrm>
            <a:off x="381000" y="6019800"/>
            <a:ext cx="8169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sophistication included layering of information…here using size, position, and a pie-chart to tap multiple variables in addition to network structure.</a:t>
            </a:r>
          </a:p>
        </p:txBody>
      </p:sp>
      <p:sp>
        <p:nvSpPr>
          <p:cNvPr id="20485" name="Text Box 12"/>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20486" name="Text Box 13"/>
          <p:cNvSpPr txBox="1">
            <a:spLocks noChangeArrowheads="1"/>
          </p:cNvSpPr>
          <p:nvPr/>
        </p:nvSpPr>
        <p:spPr bwMode="auto">
          <a:xfrm>
            <a:off x="298450" y="481013"/>
            <a:ext cx="1736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Promising Foundations</a:t>
            </a:r>
          </a:p>
        </p:txBody>
      </p:sp>
    </p:spTree>
    <p:extLst>
      <p:ext uri="{BB962C8B-B14F-4D97-AF65-F5344CB8AC3E}">
        <p14:creationId xmlns:p14="http://schemas.microsoft.com/office/powerpoint/2010/main" val="8926072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ig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43000"/>
            <a:ext cx="426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9"/>
          <p:cNvSpPr txBox="1">
            <a:spLocks noChangeArrowheads="1"/>
          </p:cNvSpPr>
          <p:nvPr/>
        </p:nvSpPr>
        <p:spPr bwMode="auto">
          <a:xfrm>
            <a:off x="1905000" y="838200"/>
            <a:ext cx="510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t>Northaway’s – “Target Sociograms”</a:t>
            </a:r>
          </a:p>
        </p:txBody>
      </p:sp>
      <p:sp>
        <p:nvSpPr>
          <p:cNvPr id="21508" name="Text Box 10"/>
          <p:cNvSpPr txBox="1">
            <a:spLocks noChangeArrowheads="1"/>
          </p:cNvSpPr>
          <p:nvPr/>
        </p:nvSpPr>
        <p:spPr bwMode="auto">
          <a:xfrm>
            <a:off x="381000" y="5867400"/>
            <a:ext cx="8169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Researchers increasingly sought ways move from artistic production to science -- The “target” sociogram was an early example.</a:t>
            </a:r>
          </a:p>
        </p:txBody>
      </p:sp>
      <p:pic>
        <p:nvPicPr>
          <p:cNvPr id="17423" name="Picture 15"/>
          <p:cNvPicPr>
            <a:picLocks noChangeAspect="1" noChangeArrowheads="1"/>
          </p:cNvPicPr>
          <p:nvPr/>
        </p:nvPicPr>
        <p:blipFill>
          <a:blip r:embed="rId3">
            <a:extLst>
              <a:ext uri="{28A0092B-C50C-407E-A947-70E740481C1C}">
                <a14:useLocalDpi xmlns:a14="http://schemas.microsoft.com/office/drawing/2010/main" val="0"/>
              </a:ext>
            </a:extLst>
          </a:blip>
          <a:srcRect l="6740" t="1741" b="761"/>
          <a:stretch>
            <a:fillRect/>
          </a:stretch>
        </p:blipFill>
        <p:spPr bwMode="auto">
          <a:xfrm>
            <a:off x="2133600" y="1143000"/>
            <a:ext cx="4287838"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 Box 18"/>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21511" name="Text Box 19"/>
          <p:cNvSpPr txBox="1">
            <a:spLocks noChangeArrowheads="1"/>
          </p:cNvSpPr>
          <p:nvPr/>
        </p:nvSpPr>
        <p:spPr bwMode="auto">
          <a:xfrm>
            <a:off x="298450" y="481013"/>
            <a:ext cx="1682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From Art to Science…</a:t>
            </a:r>
          </a:p>
        </p:txBody>
      </p:sp>
    </p:spTree>
    <p:extLst>
      <p:ext uri="{BB962C8B-B14F-4D97-AF65-F5344CB8AC3E}">
        <p14:creationId xmlns:p14="http://schemas.microsoft.com/office/powerpoint/2010/main" val="2525507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2000"/>
                                        <p:tgtEl>
                                          <p:spTgt spid="17423"/>
                                        </p:tgtEl>
                                      </p:cBhvr>
                                    </p:animEffect>
                                    <p:set>
                                      <p:cBhvr>
                                        <p:cTn id="7" dur="1" fill="hold">
                                          <p:stCondLst>
                                            <p:cond delay="1999"/>
                                          </p:stCondLst>
                                        </p:cTn>
                                        <p:tgtEl>
                                          <p:spTgt spid="1742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410"/>
                                        </p:tgtEl>
                                        <p:attrNameLst>
                                          <p:attrName>style.visibility</p:attrName>
                                        </p:attrNameLst>
                                      </p:cBhvr>
                                      <p:to>
                                        <p:strVal val="visible"/>
                                      </p:to>
                                    </p:set>
                                    <p:animEffect transition="in" filter="fade">
                                      <p:cBhvr>
                                        <p:cTn id="10" dur="10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1"/>
          <p:cNvSpPr>
            <a:spLocks noChangeArrowheads="1"/>
          </p:cNvSpPr>
          <p:nvPr/>
        </p:nvSpPr>
        <p:spPr bwMode="auto">
          <a:xfrm>
            <a:off x="2209800" y="1162050"/>
            <a:ext cx="4686300" cy="4552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23555" name="Text Box 5"/>
          <p:cNvSpPr txBox="1">
            <a:spLocks noChangeArrowheads="1"/>
          </p:cNvSpPr>
          <p:nvPr/>
        </p:nvSpPr>
        <p:spPr bwMode="auto">
          <a:xfrm>
            <a:off x="1616075" y="5848350"/>
            <a:ext cx="5861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..complete with “hardware” to help in the construction!</a:t>
            </a:r>
          </a:p>
        </p:txBody>
      </p:sp>
      <p:sp>
        <p:nvSpPr>
          <p:cNvPr id="23556" name="Text Box 8"/>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pic>
        <p:nvPicPr>
          <p:cNvPr id="23557" name="Picture 10" descr="fig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963" y="1233488"/>
            <a:ext cx="4410075"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12"/>
          <p:cNvSpPr txBox="1">
            <a:spLocks noChangeArrowheads="1"/>
          </p:cNvSpPr>
          <p:nvPr/>
        </p:nvSpPr>
        <p:spPr bwMode="auto">
          <a:xfrm>
            <a:off x="298450" y="481013"/>
            <a:ext cx="1682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From Art to Science…</a:t>
            </a:r>
          </a:p>
        </p:txBody>
      </p:sp>
    </p:spTree>
    <p:extLst>
      <p:ext uri="{BB962C8B-B14F-4D97-AF65-F5344CB8AC3E}">
        <p14:creationId xmlns:p14="http://schemas.microsoft.com/office/powerpoint/2010/main" val="3368498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663" y="622300"/>
            <a:ext cx="5273675" cy="51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 Box 6"/>
          <p:cNvSpPr txBox="1">
            <a:spLocks noChangeArrowheads="1"/>
          </p:cNvSpPr>
          <p:nvPr/>
        </p:nvSpPr>
        <p:spPr bwMode="auto">
          <a:xfrm>
            <a:off x="390525" y="1062038"/>
            <a:ext cx="2616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Another attempt at regularization: add meaning to the y and x axes (here social status and “group” respectively).</a:t>
            </a:r>
          </a:p>
        </p:txBody>
      </p:sp>
      <p:sp>
        <p:nvSpPr>
          <p:cNvPr id="24580" name="Text Box 7"/>
          <p:cNvSpPr txBox="1">
            <a:spLocks noChangeArrowheads="1"/>
          </p:cNvSpPr>
          <p:nvPr/>
        </p:nvSpPr>
        <p:spPr bwMode="auto">
          <a:xfrm>
            <a:off x="390525" y="6094413"/>
            <a:ext cx="8169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Attempts at generalizing dimensional meaning start to get muddy as the figures no longer carry an intuitive connectivity pattern.</a:t>
            </a:r>
          </a:p>
        </p:txBody>
      </p:sp>
      <p:sp>
        <p:nvSpPr>
          <p:cNvPr id="24581" name="Text Box 9"/>
          <p:cNvSpPr txBox="1">
            <a:spLocks noChangeArrowheads="1"/>
          </p:cNvSpPr>
          <p:nvPr/>
        </p:nvSpPr>
        <p:spPr bwMode="auto">
          <a:xfrm>
            <a:off x="6165850" y="5791200"/>
            <a:ext cx="2400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 Loomis &amp; McKinney, 1956, AJS </a:t>
            </a:r>
          </a:p>
        </p:txBody>
      </p:sp>
      <p:sp>
        <p:nvSpPr>
          <p:cNvPr id="24582" name="Text Box 12"/>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24583" name="Text Box 13"/>
          <p:cNvSpPr txBox="1">
            <a:spLocks noChangeArrowheads="1"/>
          </p:cNvSpPr>
          <p:nvPr/>
        </p:nvSpPr>
        <p:spPr bwMode="auto">
          <a:xfrm>
            <a:off x="298450" y="481013"/>
            <a:ext cx="1682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From Art to Science…</a:t>
            </a:r>
          </a:p>
        </p:txBody>
      </p:sp>
    </p:spTree>
    <p:extLst>
      <p:ext uri="{BB962C8B-B14F-4D97-AF65-F5344CB8AC3E}">
        <p14:creationId xmlns:p14="http://schemas.microsoft.com/office/powerpoint/2010/main" val="35786836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5"/>
          <p:cNvSpPr txBox="1">
            <a:spLocks noChangeArrowheads="1"/>
          </p:cNvSpPr>
          <p:nvPr/>
        </p:nvSpPr>
        <p:spPr bwMode="auto">
          <a:xfrm>
            <a:off x="381000" y="5867400"/>
            <a:ext cx="8169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flow of images continued over time, marking a wide range of potential styles.</a:t>
            </a:r>
          </a:p>
        </p:txBody>
      </p:sp>
      <p:sp>
        <p:nvSpPr>
          <p:cNvPr id="28675" name="Text Box 9"/>
          <p:cNvSpPr txBox="1">
            <a:spLocks noChangeArrowheads="1"/>
          </p:cNvSpPr>
          <p:nvPr/>
        </p:nvSpPr>
        <p:spPr bwMode="auto">
          <a:xfrm>
            <a:off x="339725" y="849313"/>
            <a:ext cx="24638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The space-bending challenge is made clear in modern attempts at mapping large-scale networks…</a:t>
            </a:r>
          </a:p>
        </p:txBody>
      </p:sp>
      <p:sp>
        <p:nvSpPr>
          <p:cNvPr id="28676" name="Text Box 11"/>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28677" name="Text Box 12"/>
          <p:cNvSpPr txBox="1">
            <a:spLocks noChangeArrowheads="1"/>
          </p:cNvSpPr>
          <p:nvPr/>
        </p:nvSpPr>
        <p:spPr bwMode="auto">
          <a:xfrm>
            <a:off x="298450" y="481013"/>
            <a:ext cx="1682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From Art to Science…</a:t>
            </a:r>
          </a:p>
        </p:txBody>
      </p:sp>
      <p:pic>
        <p:nvPicPr>
          <p:cNvPr id="28678" name="Picture 13" descr="walrus_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950" y="666750"/>
            <a:ext cx="4797425" cy="520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 Box 14"/>
          <p:cNvSpPr txBox="1">
            <a:spLocks noChangeArrowheads="1"/>
          </p:cNvSpPr>
          <p:nvPr/>
        </p:nvSpPr>
        <p:spPr bwMode="auto">
          <a:xfrm>
            <a:off x="6708775" y="5491163"/>
            <a:ext cx="15049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en-US" sz="900"/>
              <a:t>Walrus </a:t>
            </a:r>
          </a:p>
          <a:p>
            <a:pPr algn="r" eaLnBrk="1" hangingPunct="1"/>
            <a:r>
              <a:rPr lang="en-US" altLang="en-US" sz="900"/>
              <a:t>(Tamara Munzer &amp; Caida)</a:t>
            </a:r>
          </a:p>
        </p:txBody>
      </p:sp>
    </p:spTree>
    <p:extLst>
      <p:ext uri="{BB962C8B-B14F-4D97-AF65-F5344CB8AC3E}">
        <p14:creationId xmlns:p14="http://schemas.microsoft.com/office/powerpoint/2010/main" val="14873029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
          <p:cNvSpPr txBox="1">
            <a:spLocks noChangeArrowheads="1"/>
          </p:cNvSpPr>
          <p:nvPr/>
        </p:nvSpPr>
        <p:spPr bwMode="auto">
          <a:xfrm>
            <a:off x="358775" y="1125538"/>
            <a:ext cx="8331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Sadly, we are now starting to see caricatures of “network” images everywhere:</a:t>
            </a:r>
          </a:p>
        </p:txBody>
      </p:sp>
      <p:sp>
        <p:nvSpPr>
          <p:cNvPr id="29699" name="Text Box 4"/>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29700" name="Text Box 5"/>
          <p:cNvSpPr txBox="1">
            <a:spLocks noChangeArrowheads="1"/>
          </p:cNvSpPr>
          <p:nvPr/>
        </p:nvSpPr>
        <p:spPr bwMode="auto">
          <a:xfrm>
            <a:off x="298450" y="481013"/>
            <a:ext cx="1765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From Science to Silly…</a:t>
            </a:r>
          </a:p>
        </p:txBody>
      </p:sp>
      <p:pic>
        <p:nvPicPr>
          <p:cNvPr id="2970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752600"/>
            <a:ext cx="8839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766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FaceBookofWallStreet"/>
          <p:cNvPicPr>
            <a:picLocks noChangeAspect="1" noChangeArrowheads="1"/>
          </p:cNvPicPr>
          <p:nvPr/>
        </p:nvPicPr>
        <p:blipFill>
          <a:blip r:embed="rId2">
            <a:extLst>
              <a:ext uri="{28A0092B-C50C-407E-A947-70E740481C1C}">
                <a14:useLocalDpi xmlns:a14="http://schemas.microsoft.com/office/drawing/2010/main" val="0"/>
              </a:ext>
            </a:extLst>
          </a:blip>
          <a:srcRect b="54639"/>
          <a:stretch>
            <a:fillRect/>
          </a:stretch>
        </p:blipFill>
        <p:spPr bwMode="auto">
          <a:xfrm>
            <a:off x="457200" y="909638"/>
            <a:ext cx="8107363"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 Box 2"/>
          <p:cNvSpPr txBox="1">
            <a:spLocks noChangeArrowheads="1"/>
          </p:cNvSpPr>
          <p:nvPr/>
        </p:nvSpPr>
        <p:spPr bwMode="auto">
          <a:xfrm>
            <a:off x="146050" y="5870575"/>
            <a:ext cx="3921125" cy="830263"/>
          </a:xfrm>
          <a:prstGeom prst="rect">
            <a:avLst/>
          </a:prstGeom>
          <a:solidFill>
            <a:srgbClr val="4747FF">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A New York Times graphic on links between wall-street executives and the business school they attended…</a:t>
            </a:r>
          </a:p>
        </p:txBody>
      </p:sp>
      <p:sp>
        <p:nvSpPr>
          <p:cNvPr id="30724" name="Text Box 3"/>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30725" name="Text Box 4"/>
          <p:cNvSpPr txBox="1">
            <a:spLocks noChangeArrowheads="1"/>
          </p:cNvSpPr>
          <p:nvPr/>
        </p:nvSpPr>
        <p:spPr bwMode="auto">
          <a:xfrm>
            <a:off x="298450" y="481013"/>
            <a:ext cx="1765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From Science to Silly…</a:t>
            </a:r>
          </a:p>
        </p:txBody>
      </p:sp>
      <p:pic>
        <p:nvPicPr>
          <p:cNvPr id="30726" name="Picture 6" descr="FaceBookofWallStreet"/>
          <p:cNvPicPr>
            <a:picLocks noChangeAspect="1" noChangeArrowheads="1"/>
          </p:cNvPicPr>
          <p:nvPr/>
        </p:nvPicPr>
        <p:blipFill>
          <a:blip r:embed="rId3">
            <a:extLst>
              <a:ext uri="{28A0092B-C50C-407E-A947-70E740481C1C}">
                <a14:useLocalDpi xmlns:a14="http://schemas.microsoft.com/office/drawing/2010/main" val="0"/>
              </a:ext>
            </a:extLst>
          </a:blip>
          <a:srcRect l="-294" b="323"/>
          <a:stretch>
            <a:fillRect/>
          </a:stretch>
        </p:blipFill>
        <p:spPr bwMode="auto">
          <a:xfrm>
            <a:off x="7316788" y="939800"/>
            <a:ext cx="1196975" cy="17938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4135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8001000"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4"/>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32772" name="Text Box 5"/>
          <p:cNvSpPr txBox="1">
            <a:spLocks noChangeArrowheads="1"/>
          </p:cNvSpPr>
          <p:nvPr/>
        </p:nvSpPr>
        <p:spPr bwMode="auto">
          <a:xfrm>
            <a:off x="298450" y="481013"/>
            <a:ext cx="1765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From Science to Silly…</a:t>
            </a:r>
          </a:p>
        </p:txBody>
      </p:sp>
      <p:sp>
        <p:nvSpPr>
          <p:cNvPr id="32773" name="Text Box 5"/>
          <p:cNvSpPr txBox="1">
            <a:spLocks noChangeArrowheads="1"/>
          </p:cNvSpPr>
          <p:nvPr/>
        </p:nvSpPr>
        <p:spPr bwMode="auto">
          <a:xfrm>
            <a:off x="757238" y="6356350"/>
            <a:ext cx="69738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i="1"/>
              <a:t>From silly, to dangerous: the “causal model” network for the Afghan conflict</a:t>
            </a:r>
          </a:p>
        </p:txBody>
      </p:sp>
    </p:spTree>
    <p:extLst>
      <p:ext uri="{BB962C8B-B14F-4D97-AF65-F5344CB8AC3E}">
        <p14:creationId xmlns:p14="http://schemas.microsoft.com/office/powerpoint/2010/main" val="1900623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33795" name="Text Box 4"/>
          <p:cNvSpPr txBox="1">
            <a:spLocks noChangeArrowheads="1"/>
          </p:cNvSpPr>
          <p:nvPr/>
        </p:nvSpPr>
        <p:spPr bwMode="auto">
          <a:xfrm>
            <a:off x="298450" y="481013"/>
            <a:ext cx="1765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From Science to Silly…</a:t>
            </a:r>
          </a:p>
        </p:txBody>
      </p:sp>
      <p:pic>
        <p:nvPicPr>
          <p:cNvPr id="33796" name="Picture 9" descr="13conta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460500"/>
            <a:ext cx="782955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10"/>
          <p:cNvSpPr txBox="1">
            <a:spLocks noChangeArrowheads="1"/>
          </p:cNvSpPr>
          <p:nvPr/>
        </p:nvSpPr>
        <p:spPr bwMode="auto">
          <a:xfrm>
            <a:off x="358775" y="1125538"/>
            <a:ext cx="50974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…or downright spoofs of the real thing…</a:t>
            </a:r>
          </a:p>
          <a:p>
            <a:pPr eaLnBrk="1" hangingPunct="1"/>
            <a:endParaRPr lang="en-US" altLang="en-US"/>
          </a:p>
        </p:txBody>
      </p:sp>
    </p:spTree>
    <p:extLst>
      <p:ext uri="{BB962C8B-B14F-4D97-AF65-F5344CB8AC3E}">
        <p14:creationId xmlns:p14="http://schemas.microsoft.com/office/powerpoint/2010/main" val="2459603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p:cNvSpPr txBox="1">
            <a:spLocks noChangeArrowheads="1"/>
          </p:cNvSpPr>
          <p:nvPr/>
        </p:nvSpPr>
        <p:spPr bwMode="auto">
          <a:xfrm>
            <a:off x="152400" y="152400"/>
            <a:ext cx="2270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000">
                <a:latin typeface="Times New Roman" pitchFamily="18" charset="0"/>
              </a:rPr>
              <a:t>Introduction</a:t>
            </a:r>
          </a:p>
        </p:txBody>
      </p:sp>
      <p:sp>
        <p:nvSpPr>
          <p:cNvPr id="9219" name="Text Box 6"/>
          <p:cNvSpPr txBox="1">
            <a:spLocks noChangeArrowheads="1"/>
          </p:cNvSpPr>
          <p:nvPr/>
        </p:nvSpPr>
        <p:spPr bwMode="auto">
          <a:xfrm>
            <a:off x="260350" y="1123950"/>
            <a:ext cx="8734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b="1" i="1">
                <a:latin typeface="Times New Roman" pitchFamily="18" charset="0"/>
              </a:rPr>
              <a:t>From the beginning</a:t>
            </a:r>
            <a:r>
              <a:rPr lang="en-US" altLang="en-US" b="1">
                <a:latin typeface="Times New Roman" pitchFamily="18" charset="0"/>
              </a:rPr>
              <a:t>, network science has been a </a:t>
            </a:r>
            <a:r>
              <a:rPr lang="en-US" altLang="en-US" b="1" i="1">
                <a:latin typeface="Times New Roman" pitchFamily="18" charset="0"/>
              </a:rPr>
              <a:t>visual </a:t>
            </a:r>
            <a:r>
              <a:rPr lang="en-US" altLang="en-US" b="1">
                <a:latin typeface="Times New Roman" pitchFamily="18" charset="0"/>
              </a:rPr>
              <a:t>science, rich with strange images purporting to illuminate our understanding of the world.  </a:t>
            </a:r>
          </a:p>
        </p:txBody>
      </p:sp>
      <p:pic>
        <p:nvPicPr>
          <p:cNvPr id="11264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597150"/>
            <a:ext cx="4487863" cy="33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3" y="2127250"/>
            <a:ext cx="36830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2141538"/>
            <a:ext cx="4030662" cy="408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2220913"/>
            <a:ext cx="3246438" cy="440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3"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1938" y="2024063"/>
            <a:ext cx="5297487"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7"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1125" y="2427288"/>
            <a:ext cx="3311525" cy="354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0684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12652"/>
                                        </p:tgtEl>
                                        <p:attrNameLst>
                                          <p:attrName>style.visibility</p:attrName>
                                        </p:attrNameLst>
                                      </p:cBhvr>
                                      <p:to>
                                        <p:strVal val="visible"/>
                                      </p:to>
                                    </p:set>
                                    <p:animEffect transition="in" filter="fade">
                                      <p:cBhvr>
                                        <p:cTn id="7" dur="3000"/>
                                        <p:tgtEl>
                                          <p:spTgt spid="112652"/>
                                        </p:tgtEl>
                                      </p:cBhvr>
                                    </p:animEffect>
                                  </p:childTnLst>
                                </p:cTn>
                              </p:par>
                            </p:childTnLst>
                          </p:cTn>
                        </p:par>
                        <p:par>
                          <p:cTn id="8" fill="hold" nodeType="afterGroup">
                            <p:stCondLst>
                              <p:cond delay="3000"/>
                            </p:stCondLst>
                            <p:childTnLst>
                              <p:par>
                                <p:cTn id="9" presetID="10" presetClass="exit" presetSubtype="0" fill="hold" nodeType="afterEffect">
                                  <p:stCondLst>
                                    <p:cond delay="2000"/>
                                  </p:stCondLst>
                                  <p:childTnLst>
                                    <p:animEffect transition="out" filter="fade">
                                      <p:cBhvr>
                                        <p:cTn id="10" dur="3000"/>
                                        <p:tgtEl>
                                          <p:spTgt spid="112652"/>
                                        </p:tgtEl>
                                      </p:cBhvr>
                                    </p:animEffect>
                                    <p:set>
                                      <p:cBhvr>
                                        <p:cTn id="11" dur="1" fill="hold">
                                          <p:stCondLst>
                                            <p:cond delay="2999"/>
                                          </p:stCondLst>
                                        </p:cTn>
                                        <p:tgtEl>
                                          <p:spTgt spid="112652"/>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12657"/>
                                        </p:tgtEl>
                                        <p:attrNameLst>
                                          <p:attrName>style.visibility</p:attrName>
                                        </p:attrNameLst>
                                      </p:cBhvr>
                                      <p:to>
                                        <p:strVal val="visible"/>
                                      </p:to>
                                    </p:set>
                                    <p:animEffect transition="in" filter="fade">
                                      <p:cBhvr>
                                        <p:cTn id="14" dur="3000"/>
                                        <p:tgtEl>
                                          <p:spTgt spid="112657"/>
                                        </p:tgtEl>
                                      </p:cBhvr>
                                    </p:animEffect>
                                  </p:childTnLst>
                                </p:cTn>
                              </p:par>
                            </p:childTnLst>
                          </p:cTn>
                        </p:par>
                        <p:par>
                          <p:cTn id="15" fill="hold" nodeType="afterGroup">
                            <p:stCondLst>
                              <p:cond delay="8000"/>
                            </p:stCondLst>
                            <p:childTnLst>
                              <p:par>
                                <p:cTn id="16" presetID="10" presetClass="exit" presetSubtype="0" fill="hold" nodeType="afterEffect">
                                  <p:stCondLst>
                                    <p:cond delay="2000"/>
                                  </p:stCondLst>
                                  <p:childTnLst>
                                    <p:animEffect transition="out" filter="fade">
                                      <p:cBhvr>
                                        <p:cTn id="17" dur="3000"/>
                                        <p:tgtEl>
                                          <p:spTgt spid="112657"/>
                                        </p:tgtEl>
                                      </p:cBhvr>
                                    </p:animEffect>
                                    <p:set>
                                      <p:cBhvr>
                                        <p:cTn id="18" dur="1" fill="hold">
                                          <p:stCondLst>
                                            <p:cond delay="2999"/>
                                          </p:stCondLst>
                                        </p:cTn>
                                        <p:tgtEl>
                                          <p:spTgt spid="11265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12650"/>
                                        </p:tgtEl>
                                        <p:attrNameLst>
                                          <p:attrName>style.visibility</p:attrName>
                                        </p:attrNameLst>
                                      </p:cBhvr>
                                      <p:to>
                                        <p:strVal val="visible"/>
                                      </p:to>
                                    </p:set>
                                    <p:animEffect transition="in" filter="fade">
                                      <p:cBhvr>
                                        <p:cTn id="21" dur="3000"/>
                                        <p:tgtEl>
                                          <p:spTgt spid="112650"/>
                                        </p:tgtEl>
                                      </p:cBhvr>
                                    </p:animEffect>
                                  </p:childTnLst>
                                </p:cTn>
                              </p:par>
                            </p:childTnLst>
                          </p:cTn>
                        </p:par>
                        <p:par>
                          <p:cTn id="22" fill="hold" nodeType="afterGroup">
                            <p:stCondLst>
                              <p:cond delay="13000"/>
                            </p:stCondLst>
                            <p:childTnLst>
                              <p:par>
                                <p:cTn id="23" presetID="10" presetClass="exit" presetSubtype="0" fill="hold" nodeType="afterEffect">
                                  <p:stCondLst>
                                    <p:cond delay="2000"/>
                                  </p:stCondLst>
                                  <p:childTnLst>
                                    <p:animEffect transition="out" filter="fade">
                                      <p:cBhvr>
                                        <p:cTn id="24" dur="3000"/>
                                        <p:tgtEl>
                                          <p:spTgt spid="112650"/>
                                        </p:tgtEl>
                                      </p:cBhvr>
                                    </p:animEffect>
                                    <p:set>
                                      <p:cBhvr>
                                        <p:cTn id="25" dur="1" fill="hold">
                                          <p:stCondLst>
                                            <p:cond delay="2999"/>
                                          </p:stCondLst>
                                        </p:cTn>
                                        <p:tgtEl>
                                          <p:spTgt spid="11265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12651"/>
                                        </p:tgtEl>
                                        <p:attrNameLst>
                                          <p:attrName>style.visibility</p:attrName>
                                        </p:attrNameLst>
                                      </p:cBhvr>
                                      <p:to>
                                        <p:strVal val="visible"/>
                                      </p:to>
                                    </p:set>
                                    <p:animEffect transition="in" filter="fade">
                                      <p:cBhvr>
                                        <p:cTn id="28" dur="3000"/>
                                        <p:tgtEl>
                                          <p:spTgt spid="112651"/>
                                        </p:tgtEl>
                                      </p:cBhvr>
                                    </p:animEffect>
                                  </p:childTnLst>
                                </p:cTn>
                              </p:par>
                            </p:childTnLst>
                          </p:cTn>
                        </p:par>
                        <p:par>
                          <p:cTn id="29" fill="hold" nodeType="afterGroup">
                            <p:stCondLst>
                              <p:cond delay="18000"/>
                            </p:stCondLst>
                            <p:childTnLst>
                              <p:par>
                                <p:cTn id="30" presetID="10" presetClass="exit" presetSubtype="0" fill="hold" nodeType="afterEffect">
                                  <p:stCondLst>
                                    <p:cond delay="2000"/>
                                  </p:stCondLst>
                                  <p:childTnLst>
                                    <p:animEffect transition="out" filter="fade">
                                      <p:cBhvr>
                                        <p:cTn id="31" dur="3000"/>
                                        <p:tgtEl>
                                          <p:spTgt spid="112651"/>
                                        </p:tgtEl>
                                      </p:cBhvr>
                                    </p:animEffect>
                                    <p:set>
                                      <p:cBhvr>
                                        <p:cTn id="32" dur="1" fill="hold">
                                          <p:stCondLst>
                                            <p:cond delay="2999"/>
                                          </p:stCondLst>
                                        </p:cTn>
                                        <p:tgtEl>
                                          <p:spTgt spid="112651"/>
                                        </p:tgtEl>
                                        <p:attrNameLst>
                                          <p:attrName>style.visibility</p:attrName>
                                        </p:attrNameLst>
                                      </p:cBhvr>
                                      <p:to>
                                        <p:strVal val="hidden"/>
                                      </p:to>
                                    </p:set>
                                  </p:childTnLst>
                                </p:cTn>
                              </p:par>
                              <p:par>
                                <p:cTn id="33" presetID="10" presetClass="entr" presetSubtype="0" fill="hold" nodeType="withEffect">
                                  <p:stCondLst>
                                    <p:cond delay="1000"/>
                                  </p:stCondLst>
                                  <p:childTnLst>
                                    <p:set>
                                      <p:cBhvr>
                                        <p:cTn id="34" dur="1" fill="hold">
                                          <p:stCondLst>
                                            <p:cond delay="0"/>
                                          </p:stCondLst>
                                        </p:cTn>
                                        <p:tgtEl>
                                          <p:spTgt spid="112653"/>
                                        </p:tgtEl>
                                        <p:attrNameLst>
                                          <p:attrName>style.visibility</p:attrName>
                                        </p:attrNameLst>
                                      </p:cBhvr>
                                      <p:to>
                                        <p:strVal val="visible"/>
                                      </p:to>
                                    </p:set>
                                    <p:animEffect transition="in" filter="fade">
                                      <p:cBhvr>
                                        <p:cTn id="35" dur="3000"/>
                                        <p:tgtEl>
                                          <p:spTgt spid="112653"/>
                                        </p:tgtEl>
                                      </p:cBhvr>
                                    </p:animEffect>
                                  </p:childTnLst>
                                </p:cTn>
                              </p:par>
                            </p:childTnLst>
                          </p:cTn>
                        </p:par>
                        <p:par>
                          <p:cTn id="36" fill="hold" nodeType="afterGroup">
                            <p:stCondLst>
                              <p:cond delay="23000"/>
                            </p:stCondLst>
                            <p:childTnLst>
                              <p:par>
                                <p:cTn id="37" presetID="10" presetClass="exit" presetSubtype="0" fill="hold" nodeType="afterEffect">
                                  <p:stCondLst>
                                    <p:cond delay="2000"/>
                                  </p:stCondLst>
                                  <p:childTnLst>
                                    <p:animEffect transition="out" filter="fade">
                                      <p:cBhvr>
                                        <p:cTn id="38" dur="3000"/>
                                        <p:tgtEl>
                                          <p:spTgt spid="112653"/>
                                        </p:tgtEl>
                                      </p:cBhvr>
                                    </p:animEffect>
                                    <p:set>
                                      <p:cBhvr>
                                        <p:cTn id="39" dur="1" fill="hold">
                                          <p:stCondLst>
                                            <p:cond delay="2999"/>
                                          </p:stCondLst>
                                        </p:cTn>
                                        <p:tgtEl>
                                          <p:spTgt spid="112653"/>
                                        </p:tgtEl>
                                        <p:attrNameLst>
                                          <p:attrName>style.visibility</p:attrName>
                                        </p:attrNameLst>
                                      </p:cBhvr>
                                      <p:to>
                                        <p:strVal val="hidden"/>
                                      </p:to>
                                    </p:set>
                                  </p:childTnLst>
                                </p:cTn>
                              </p:par>
                              <p:par>
                                <p:cTn id="40" presetID="10" presetClass="entr" presetSubtype="0" fill="hold" nodeType="withEffect">
                                  <p:stCondLst>
                                    <p:cond delay="1000"/>
                                  </p:stCondLst>
                                  <p:childTnLst>
                                    <p:set>
                                      <p:cBhvr>
                                        <p:cTn id="41" dur="1" fill="hold">
                                          <p:stCondLst>
                                            <p:cond delay="0"/>
                                          </p:stCondLst>
                                        </p:cTn>
                                        <p:tgtEl>
                                          <p:spTgt spid="112649"/>
                                        </p:tgtEl>
                                        <p:attrNameLst>
                                          <p:attrName>style.visibility</p:attrName>
                                        </p:attrNameLst>
                                      </p:cBhvr>
                                      <p:to>
                                        <p:strVal val="visible"/>
                                      </p:to>
                                    </p:set>
                                    <p:animEffect transition="in" filter="fade">
                                      <p:cBhvr>
                                        <p:cTn id="42" dur="3000"/>
                                        <p:tgtEl>
                                          <p:spTgt spid="112649"/>
                                        </p:tgtEl>
                                      </p:cBhvr>
                                    </p:animEffect>
                                  </p:childTnLst>
                                </p:cTn>
                              </p:par>
                            </p:childTnLst>
                          </p:cTn>
                        </p:par>
                        <p:par>
                          <p:cTn id="43" fill="hold" nodeType="afterGroup">
                            <p:stCondLst>
                              <p:cond delay="28000"/>
                            </p:stCondLst>
                            <p:childTnLst>
                              <p:par>
                                <p:cTn id="44" presetID="10" presetClass="exit" presetSubtype="0" fill="hold" nodeType="afterEffect">
                                  <p:stCondLst>
                                    <p:cond delay="2000"/>
                                  </p:stCondLst>
                                  <p:childTnLst>
                                    <p:animEffect transition="out" filter="fade">
                                      <p:cBhvr>
                                        <p:cTn id="45" dur="3000"/>
                                        <p:tgtEl>
                                          <p:spTgt spid="112649"/>
                                        </p:tgtEl>
                                      </p:cBhvr>
                                    </p:animEffect>
                                    <p:set>
                                      <p:cBhvr>
                                        <p:cTn id="46" dur="1" fill="hold">
                                          <p:stCondLst>
                                            <p:cond delay="2999"/>
                                          </p:stCondLst>
                                        </p:cTn>
                                        <p:tgtEl>
                                          <p:spTgt spid="1126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358775" y="1125538"/>
            <a:ext cx="316865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800100" indent="-34290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Lest we think only journalist do things with marginal scientific / information value….many (most?) published network images are information thin.</a:t>
            </a:r>
          </a:p>
          <a:p>
            <a:pPr eaLnBrk="1" hangingPunct="1"/>
            <a:endParaRPr lang="en-US" altLang="en-US" sz="1600"/>
          </a:p>
          <a:p>
            <a:pPr eaLnBrk="1" hangingPunct="1"/>
            <a:r>
              <a:rPr lang="en-US" altLang="en-US" sz="1600"/>
              <a:t>Such images often provide extremely little information; and the information one can derive from the image is often wrongly-weighted.</a:t>
            </a:r>
          </a:p>
          <a:p>
            <a:pPr eaLnBrk="1" hangingPunct="1"/>
            <a:endParaRPr lang="en-US" altLang="en-US" sz="1600"/>
          </a:p>
          <a:p>
            <a:pPr eaLnBrk="1" hangingPunct="1"/>
            <a:r>
              <a:rPr lang="en-US" altLang="en-US" sz="1600"/>
              <a:t>Our challenge today is two-fold:</a:t>
            </a:r>
          </a:p>
          <a:p>
            <a:pPr eaLnBrk="1" hangingPunct="1">
              <a:buFontTx/>
              <a:buAutoNum type="alphaLcParenR"/>
            </a:pPr>
            <a:r>
              <a:rPr lang="en-US" altLang="en-US" sz="1600"/>
              <a:t>What is it about visual representations that seem so important to network studies?</a:t>
            </a:r>
          </a:p>
          <a:p>
            <a:pPr eaLnBrk="1" hangingPunct="1">
              <a:buFontTx/>
              <a:buAutoNum type="alphaLcParenR"/>
            </a:pPr>
            <a:r>
              <a:rPr lang="en-US" altLang="en-US" sz="1600"/>
              <a:t>How do we do it well?</a:t>
            </a:r>
          </a:p>
          <a:p>
            <a:pPr eaLnBrk="1" hangingPunct="1">
              <a:buFontTx/>
              <a:buAutoNum type="alphaLcParenR"/>
            </a:pPr>
            <a:endParaRPr lang="en-US" altLang="en-US" sz="1600"/>
          </a:p>
          <a:p>
            <a:pPr lvl="1" eaLnBrk="1" hangingPunct="1"/>
            <a:r>
              <a:rPr lang="en-US" altLang="en-US" sz="1600"/>
              <a:t>Science, Art or Craft?</a:t>
            </a:r>
          </a:p>
          <a:p>
            <a:pPr eaLnBrk="1" hangingPunct="1"/>
            <a:endParaRPr lang="en-US" altLang="en-US" sz="1600"/>
          </a:p>
          <a:p>
            <a:pPr eaLnBrk="1" hangingPunct="1"/>
            <a:endParaRPr lang="en-US" altLang="en-US" sz="1600"/>
          </a:p>
        </p:txBody>
      </p:sp>
      <p:sp>
        <p:nvSpPr>
          <p:cNvPr id="34819" name="Text Box 3"/>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34820" name="Text Box 4"/>
          <p:cNvSpPr txBox="1">
            <a:spLocks noChangeArrowheads="1"/>
          </p:cNvSpPr>
          <p:nvPr/>
        </p:nvSpPr>
        <p:spPr bwMode="auto">
          <a:xfrm>
            <a:off x="298450" y="481013"/>
            <a:ext cx="1765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From Science to Silly…</a:t>
            </a:r>
          </a:p>
        </p:txBody>
      </p:sp>
      <p:pic>
        <p:nvPicPr>
          <p:cNvPr id="34821" name="Picture 7"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7588" y="1323975"/>
            <a:ext cx="5451475" cy="419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9546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7"/>
          <p:cNvSpPr txBox="1">
            <a:spLocks noChangeArrowheads="1"/>
          </p:cNvSpPr>
          <p:nvPr/>
        </p:nvSpPr>
        <p:spPr bwMode="auto">
          <a:xfrm>
            <a:off x="669925" y="1027113"/>
            <a:ext cx="7937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historic reliance on imagery is clear in Moreno’s work:</a:t>
            </a:r>
          </a:p>
        </p:txBody>
      </p:sp>
      <p:sp>
        <p:nvSpPr>
          <p:cNvPr id="35843" name="Text Box 8"/>
          <p:cNvSpPr txBox="1">
            <a:spLocks noChangeArrowheads="1"/>
          </p:cNvSpPr>
          <p:nvPr/>
        </p:nvSpPr>
        <p:spPr bwMode="auto">
          <a:xfrm>
            <a:off x="642938" y="2133600"/>
            <a:ext cx="73453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000">
                <a:latin typeface="Times New Roman" pitchFamily="18" charset="0"/>
              </a:rPr>
              <a:t>"If we ever get to the point of charting a whole city or a whole nation, we would have … a picture of a vast solar system of intangible structures, powerfully influencing conduct, as gravitation does in space.  Such an invisible structure underlies society and has its influence in determining the conduct of society as a whole."</a:t>
            </a:r>
          </a:p>
          <a:p>
            <a:pPr algn="r"/>
            <a:r>
              <a:rPr lang="en-US" altLang="en-US" sz="2000">
                <a:latin typeface="Times New Roman" pitchFamily="18" charset="0"/>
              </a:rPr>
              <a:t>J.L. Moreno, </a:t>
            </a:r>
            <a:r>
              <a:rPr lang="en-US" altLang="en-US" sz="2000" i="1">
                <a:latin typeface="Times New Roman" pitchFamily="18" charset="0"/>
              </a:rPr>
              <a:t>New York Times</a:t>
            </a:r>
            <a:r>
              <a:rPr lang="en-US" altLang="en-US" sz="2000">
                <a:latin typeface="Times New Roman" pitchFamily="18" charset="0"/>
              </a:rPr>
              <a:t>, April 13, 1933</a:t>
            </a:r>
          </a:p>
        </p:txBody>
      </p:sp>
      <p:sp>
        <p:nvSpPr>
          <p:cNvPr id="35844" name="Text Box 9"/>
          <p:cNvSpPr txBox="1">
            <a:spLocks noChangeArrowheads="1"/>
          </p:cNvSpPr>
          <p:nvPr/>
        </p:nvSpPr>
        <p:spPr bwMode="auto">
          <a:xfrm>
            <a:off x="496888" y="5084763"/>
            <a:ext cx="84423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i="1"/>
              <a:t>We literally make the invisible visible.</a:t>
            </a:r>
            <a:r>
              <a:rPr lang="en-US" altLang="en-US"/>
              <a:t>  Part of the captivation of network science is the ability to see into a world that is otherwise extremely difficult to wrap our heads around.  </a:t>
            </a:r>
          </a:p>
        </p:txBody>
      </p:sp>
      <p:sp>
        <p:nvSpPr>
          <p:cNvPr id="35845" name="Text Box 10"/>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35846" name="Text Box 11"/>
          <p:cNvSpPr txBox="1">
            <a:spLocks noChangeArrowheads="1"/>
          </p:cNvSpPr>
          <p:nvPr/>
        </p:nvSpPr>
        <p:spPr bwMode="auto">
          <a:xfrm>
            <a:off x="298450" y="481013"/>
            <a:ext cx="16716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Lessons from history?</a:t>
            </a:r>
          </a:p>
        </p:txBody>
      </p:sp>
    </p:spTree>
    <p:extLst>
      <p:ext uri="{BB962C8B-B14F-4D97-AF65-F5344CB8AC3E}">
        <p14:creationId xmlns:p14="http://schemas.microsoft.com/office/powerpoint/2010/main" val="26537644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914400" y="1879600"/>
            <a:ext cx="3038475" cy="3871913"/>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48131" name="Text Box 3"/>
          <p:cNvSpPr txBox="1">
            <a:spLocks noChangeArrowheads="1"/>
          </p:cNvSpPr>
          <p:nvPr/>
        </p:nvSpPr>
        <p:spPr bwMode="auto">
          <a:xfrm>
            <a:off x="339725" y="849313"/>
            <a:ext cx="8385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While the history is deeply rooted in visual analysis, why bother?   If we have good metrics, why not use them instead?</a:t>
            </a:r>
          </a:p>
        </p:txBody>
      </p:sp>
      <p:sp>
        <p:nvSpPr>
          <p:cNvPr id="48132" name="Text Box 4"/>
          <p:cNvSpPr txBox="1">
            <a:spLocks noChangeArrowheads="1"/>
          </p:cNvSpPr>
          <p:nvPr/>
        </p:nvSpPr>
        <p:spPr bwMode="auto">
          <a:xfrm>
            <a:off x="304800" y="228600"/>
            <a:ext cx="3219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Why Visualize Network at all?</a:t>
            </a:r>
          </a:p>
          <a:p>
            <a:pPr eaLnBrk="1" hangingPunct="1"/>
            <a:r>
              <a:rPr lang="en-US" altLang="en-US" sz="1400"/>
              <a:t>Insights from scatter plots</a:t>
            </a:r>
            <a:endParaRPr lang="en-US" altLang="en-US"/>
          </a:p>
        </p:txBody>
      </p:sp>
      <p:pic>
        <p:nvPicPr>
          <p:cNvPr id="481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r="71051"/>
          <a:stretch>
            <a:fillRect/>
          </a:stretch>
        </p:blipFill>
        <p:spPr bwMode="auto">
          <a:xfrm>
            <a:off x="977900" y="1909763"/>
            <a:ext cx="2895600"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ext Box 6"/>
          <p:cNvSpPr txBox="1">
            <a:spLocks noChangeArrowheads="1"/>
          </p:cNvSpPr>
          <p:nvPr/>
        </p:nvSpPr>
        <p:spPr bwMode="auto">
          <a:xfrm>
            <a:off x="5051425" y="2543175"/>
            <a:ext cx="35433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N=11</a:t>
            </a:r>
          </a:p>
          <a:p>
            <a:pPr eaLnBrk="1" hangingPunct="1"/>
            <a:r>
              <a:rPr lang="en-US" altLang="en-US" sz="1600"/>
              <a:t>Mean of Y = 7.5</a:t>
            </a:r>
          </a:p>
          <a:p>
            <a:pPr eaLnBrk="1" hangingPunct="1"/>
            <a:r>
              <a:rPr lang="en-US" altLang="en-US" sz="1600"/>
              <a:t>Regression Equation: Y = 3 + .5(X)</a:t>
            </a:r>
          </a:p>
          <a:p>
            <a:pPr eaLnBrk="1" hangingPunct="1"/>
            <a:r>
              <a:rPr lang="en-US" altLang="en-US" sz="1600" i="1"/>
              <a:t>SE</a:t>
            </a:r>
            <a:r>
              <a:rPr lang="en-US" altLang="en-US" sz="1600"/>
              <a:t> of slope estimate: 0.118, T=4.24</a:t>
            </a:r>
          </a:p>
          <a:p>
            <a:pPr eaLnBrk="1" hangingPunct="1"/>
            <a:r>
              <a:rPr lang="en-US" altLang="en-US" sz="1600"/>
              <a:t>Sum of Squares (X-X): 110</a:t>
            </a:r>
          </a:p>
          <a:p>
            <a:pPr eaLnBrk="1" hangingPunct="1"/>
            <a:r>
              <a:rPr lang="en-US" altLang="en-US" sz="1600"/>
              <a:t>Regression SS: 27.5</a:t>
            </a:r>
          </a:p>
          <a:p>
            <a:pPr eaLnBrk="1" hangingPunct="1"/>
            <a:r>
              <a:rPr lang="en-US" altLang="en-US" sz="1600"/>
              <a:t>Correlation Coeff: 0.82</a:t>
            </a:r>
          </a:p>
        </p:txBody>
      </p:sp>
      <p:sp>
        <p:nvSpPr>
          <p:cNvPr id="48135" name="Line 7"/>
          <p:cNvSpPr>
            <a:spLocks noChangeShapeType="1"/>
          </p:cNvSpPr>
          <p:nvPr/>
        </p:nvSpPr>
        <p:spPr bwMode="auto">
          <a:xfrm>
            <a:off x="6908800" y="3598863"/>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 name="Text Box 8"/>
          <p:cNvSpPr txBox="1">
            <a:spLocks noChangeArrowheads="1"/>
          </p:cNvSpPr>
          <p:nvPr/>
        </p:nvSpPr>
        <p:spPr bwMode="auto">
          <a:xfrm>
            <a:off x="4398963" y="1816100"/>
            <a:ext cx="4479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These 3 series seem very similar, when viewed statistically:</a:t>
            </a:r>
          </a:p>
        </p:txBody>
      </p:sp>
    </p:spTree>
    <p:extLst>
      <p:ext uri="{BB962C8B-B14F-4D97-AF65-F5344CB8AC3E}">
        <p14:creationId xmlns:p14="http://schemas.microsoft.com/office/powerpoint/2010/main" val="20240698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863" y="1512888"/>
            <a:ext cx="4694237"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0" y="1509713"/>
            <a:ext cx="4713288"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 Box 18"/>
          <p:cNvSpPr txBox="1">
            <a:spLocks noChangeArrowheads="1"/>
          </p:cNvSpPr>
          <p:nvPr/>
        </p:nvSpPr>
        <p:spPr bwMode="auto">
          <a:xfrm>
            <a:off x="6503988" y="1804988"/>
            <a:ext cx="2335212"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And given these statistics, we expect a relation something like this – a strong correlation with “random” error.  </a:t>
            </a:r>
          </a:p>
        </p:txBody>
      </p:sp>
      <p:sp>
        <p:nvSpPr>
          <p:cNvPr id="49157" name="Text Box 21"/>
          <p:cNvSpPr txBox="1">
            <a:spLocks noChangeArrowheads="1"/>
          </p:cNvSpPr>
          <p:nvPr/>
        </p:nvSpPr>
        <p:spPr bwMode="auto">
          <a:xfrm>
            <a:off x="339725" y="849313"/>
            <a:ext cx="8385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While the history is deeply rooted in visual analysis, why bother?   If we have good metrics, why not use them instead?</a:t>
            </a:r>
          </a:p>
        </p:txBody>
      </p:sp>
      <p:sp>
        <p:nvSpPr>
          <p:cNvPr id="49158" name="Text Box 4"/>
          <p:cNvSpPr txBox="1">
            <a:spLocks noChangeArrowheads="1"/>
          </p:cNvSpPr>
          <p:nvPr/>
        </p:nvSpPr>
        <p:spPr bwMode="auto">
          <a:xfrm>
            <a:off x="304800" y="228600"/>
            <a:ext cx="3219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Why Visualize Network at all?</a:t>
            </a:r>
          </a:p>
          <a:p>
            <a:pPr eaLnBrk="1" hangingPunct="1"/>
            <a:r>
              <a:rPr lang="en-US" altLang="en-US" sz="1400"/>
              <a:t>Insights from scatter plots</a:t>
            </a:r>
            <a:endParaRPr lang="en-US" altLang="en-US"/>
          </a:p>
        </p:txBody>
      </p:sp>
    </p:spTree>
    <p:extLst>
      <p:ext uri="{BB962C8B-B14F-4D97-AF65-F5344CB8AC3E}">
        <p14:creationId xmlns:p14="http://schemas.microsoft.com/office/powerpoint/2010/main" val="1617084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7"/>
          <p:cNvGraphicFramePr>
            <a:graphicFrameLocks noChangeAspect="1"/>
          </p:cNvGraphicFramePr>
          <p:nvPr/>
        </p:nvGraphicFramePr>
        <p:xfrm>
          <a:off x="1673225" y="1516063"/>
          <a:ext cx="4732338" cy="4270375"/>
        </p:xfrm>
        <a:graphic>
          <a:graphicData uri="http://schemas.openxmlformats.org/presentationml/2006/ole">
            <mc:AlternateContent xmlns:mc="http://schemas.openxmlformats.org/markup-compatibility/2006">
              <mc:Choice xmlns:v="urn:schemas-microsoft-com:vml" Requires="v">
                <p:oleObj spid="_x0000_s3081" name="Chart" r:id="rId3" imgW="3093598" imgH="2690023" progId="Excel.Chart.8">
                  <p:embed/>
                </p:oleObj>
              </mc:Choice>
              <mc:Fallback>
                <p:oleObj name="Chart" r:id="rId3" imgW="3093598" imgH="2690023" progId="Excel.Chart.8">
                  <p:embed/>
                  <p:pic>
                    <p:nvPicPr>
                      <p:cNvPr id="102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225" y="1516063"/>
                        <a:ext cx="4732338"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Text Box 9"/>
          <p:cNvSpPr txBox="1">
            <a:spLocks noChangeArrowheads="1"/>
          </p:cNvSpPr>
          <p:nvPr/>
        </p:nvSpPr>
        <p:spPr bwMode="auto">
          <a:xfrm>
            <a:off x="6503988" y="1804988"/>
            <a:ext cx="23352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..but this would also fit…</a:t>
            </a:r>
          </a:p>
        </p:txBody>
      </p:sp>
      <p:sp>
        <p:nvSpPr>
          <p:cNvPr id="1028" name="Text Box 11"/>
          <p:cNvSpPr txBox="1">
            <a:spLocks noChangeArrowheads="1"/>
          </p:cNvSpPr>
          <p:nvPr/>
        </p:nvSpPr>
        <p:spPr bwMode="auto">
          <a:xfrm>
            <a:off x="339725" y="849313"/>
            <a:ext cx="8385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While the history is deeply rooted in visual analysis, why bother?   If we have good metrics, why not use them instead?</a:t>
            </a:r>
          </a:p>
        </p:txBody>
      </p:sp>
      <p:sp>
        <p:nvSpPr>
          <p:cNvPr id="1029" name="Text Box 4"/>
          <p:cNvSpPr txBox="1">
            <a:spLocks noChangeArrowheads="1"/>
          </p:cNvSpPr>
          <p:nvPr/>
        </p:nvSpPr>
        <p:spPr bwMode="auto">
          <a:xfrm>
            <a:off x="304800" y="228600"/>
            <a:ext cx="3219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Why Visualize Network at all?</a:t>
            </a:r>
          </a:p>
          <a:p>
            <a:pPr eaLnBrk="1" hangingPunct="1"/>
            <a:r>
              <a:rPr lang="en-US" altLang="en-US" sz="1400"/>
              <a:t>Insights from scatter plots</a:t>
            </a:r>
            <a:endParaRPr lang="en-US" altLang="en-US"/>
          </a:p>
        </p:txBody>
      </p:sp>
    </p:spTree>
    <p:extLst>
      <p:ext uri="{BB962C8B-B14F-4D97-AF65-F5344CB8AC3E}">
        <p14:creationId xmlns:p14="http://schemas.microsoft.com/office/powerpoint/2010/main" val="42386276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863" y="1512888"/>
            <a:ext cx="4694237"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9"/>
          <p:cNvSpPr txBox="1">
            <a:spLocks noChangeArrowheads="1"/>
          </p:cNvSpPr>
          <p:nvPr/>
        </p:nvSpPr>
        <p:spPr bwMode="auto">
          <a:xfrm>
            <a:off x="6503988" y="1804988"/>
            <a:ext cx="2335212"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…or this…</a:t>
            </a:r>
          </a:p>
          <a:p>
            <a:pPr eaLnBrk="1" hangingPunct="1"/>
            <a:endParaRPr lang="en-US" altLang="en-US"/>
          </a:p>
          <a:p>
            <a:pPr eaLnBrk="1" hangingPunct="1"/>
            <a:r>
              <a:rPr lang="en-US" altLang="en-US"/>
              <a:t>Or many more.</a:t>
            </a:r>
          </a:p>
        </p:txBody>
      </p:sp>
      <p:sp>
        <p:nvSpPr>
          <p:cNvPr id="50180" name="Text Box 11"/>
          <p:cNvSpPr txBox="1">
            <a:spLocks noChangeArrowheads="1"/>
          </p:cNvSpPr>
          <p:nvPr/>
        </p:nvSpPr>
        <p:spPr bwMode="auto">
          <a:xfrm>
            <a:off x="339725" y="849313"/>
            <a:ext cx="8385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While the history is deeply rooted in visual analysis, why bother?   If we have good metrics, why not use them instead?</a:t>
            </a:r>
          </a:p>
        </p:txBody>
      </p:sp>
      <p:sp>
        <p:nvSpPr>
          <p:cNvPr id="50181" name="Text Box 4"/>
          <p:cNvSpPr txBox="1">
            <a:spLocks noChangeArrowheads="1"/>
          </p:cNvSpPr>
          <p:nvPr/>
        </p:nvSpPr>
        <p:spPr bwMode="auto">
          <a:xfrm>
            <a:off x="304800" y="228600"/>
            <a:ext cx="3219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Why Visualize Network at all?</a:t>
            </a:r>
          </a:p>
          <a:p>
            <a:pPr eaLnBrk="1" hangingPunct="1"/>
            <a:r>
              <a:rPr lang="en-US" altLang="en-US" sz="1400"/>
              <a:t>Insights from scatter plots</a:t>
            </a:r>
            <a:endParaRPr lang="en-US" altLang="en-US"/>
          </a:p>
        </p:txBody>
      </p:sp>
    </p:spTree>
    <p:extLst>
      <p:ext uri="{BB962C8B-B14F-4D97-AF65-F5344CB8AC3E}">
        <p14:creationId xmlns:p14="http://schemas.microsoft.com/office/powerpoint/2010/main" val="2878585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360363" y="4994275"/>
            <a:ext cx="81692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Visualization allows you to see the relations among elements “in the whole” – a complete macro-vision of your data in ways that summary statistics cannot.  This is largely because a good summary statistic captures a single dimension, while visualization allows us to layer dimensionality and relations among them.</a:t>
            </a:r>
          </a:p>
        </p:txBody>
      </p:sp>
      <p:pic>
        <p:nvPicPr>
          <p:cNvPr id="20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4025"/>
            <a:ext cx="2938463"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9"/>
          <p:cNvGraphicFramePr>
            <a:graphicFrameLocks noChangeAspect="1"/>
          </p:cNvGraphicFramePr>
          <p:nvPr/>
        </p:nvGraphicFramePr>
        <p:xfrm>
          <a:off x="2921000" y="1728788"/>
          <a:ext cx="3100388" cy="2695575"/>
        </p:xfrm>
        <a:graphic>
          <a:graphicData uri="http://schemas.openxmlformats.org/presentationml/2006/ole">
            <mc:AlternateContent xmlns:mc="http://schemas.openxmlformats.org/markup-compatibility/2006">
              <mc:Choice xmlns:v="urn:schemas-microsoft-com:vml" Requires="v">
                <p:oleObj spid="_x0000_s4105" name="Chart" r:id="rId4" imgW="3093598" imgH="2690023" progId="Excel.Chart.8">
                  <p:embed/>
                </p:oleObj>
              </mc:Choice>
              <mc:Fallback>
                <p:oleObj name="Chart" r:id="rId4" imgW="3093598" imgH="2690023" progId="Excel.Chart.8">
                  <p:embed/>
                  <p:pic>
                    <p:nvPicPr>
                      <p:cNvPr id="205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000" y="1728788"/>
                        <a:ext cx="3100388"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3"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0125" y="1724025"/>
            <a:ext cx="2944813"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 Box 12"/>
          <p:cNvSpPr txBox="1">
            <a:spLocks noChangeArrowheads="1"/>
          </p:cNvSpPr>
          <p:nvPr/>
        </p:nvSpPr>
        <p:spPr bwMode="auto">
          <a:xfrm>
            <a:off x="339725" y="849313"/>
            <a:ext cx="8385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While the history is deeply rooted in visual analysis, why bother?   If we have good metrics, why not use them instead?</a:t>
            </a:r>
          </a:p>
        </p:txBody>
      </p:sp>
      <p:sp>
        <p:nvSpPr>
          <p:cNvPr id="2055" name="Text Box 4"/>
          <p:cNvSpPr txBox="1">
            <a:spLocks noChangeArrowheads="1"/>
          </p:cNvSpPr>
          <p:nvPr/>
        </p:nvSpPr>
        <p:spPr bwMode="auto">
          <a:xfrm>
            <a:off x="304800" y="228600"/>
            <a:ext cx="3219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Why Visualize Network at all?</a:t>
            </a:r>
          </a:p>
          <a:p>
            <a:pPr eaLnBrk="1" hangingPunct="1"/>
            <a:r>
              <a:rPr lang="en-US" altLang="en-US" sz="1400"/>
              <a:t>Insights from scatter plots</a:t>
            </a:r>
            <a:endParaRPr lang="en-US" altLang="en-US"/>
          </a:p>
        </p:txBody>
      </p:sp>
    </p:spTree>
    <p:extLst>
      <p:ext uri="{BB962C8B-B14F-4D97-AF65-F5344CB8AC3E}">
        <p14:creationId xmlns:p14="http://schemas.microsoft.com/office/powerpoint/2010/main" val="3667648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3"/>
          <p:cNvGrpSpPr>
            <a:grpSpLocks/>
          </p:cNvGrpSpPr>
          <p:nvPr/>
        </p:nvGrpSpPr>
        <p:grpSpPr bwMode="auto">
          <a:xfrm>
            <a:off x="2489200" y="1508125"/>
            <a:ext cx="4510088" cy="3879850"/>
            <a:chOff x="3032" y="1058"/>
            <a:chExt cx="2295" cy="2069"/>
          </a:xfrm>
        </p:grpSpPr>
        <p:sp>
          <p:nvSpPr>
            <p:cNvPr id="51288" name="Text Box 10"/>
            <p:cNvSpPr txBox="1">
              <a:spLocks noChangeArrowheads="1"/>
            </p:cNvSpPr>
            <p:nvPr/>
          </p:nvSpPr>
          <p:spPr bwMode="auto">
            <a:xfrm>
              <a:off x="3561" y="1336"/>
              <a:ext cx="64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Permuted  View</a:t>
              </a:r>
            </a:p>
          </p:txBody>
        </p:sp>
        <p:sp>
          <p:nvSpPr>
            <p:cNvPr id="51289" name="Rectangle 11"/>
            <p:cNvSpPr>
              <a:spLocks noChangeArrowheads="1"/>
            </p:cNvSpPr>
            <p:nvPr/>
          </p:nvSpPr>
          <p:spPr bwMode="auto">
            <a:xfrm>
              <a:off x="3166" y="1103"/>
              <a:ext cx="2141" cy="1891"/>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51290" name="Line 92"/>
            <p:cNvSpPr>
              <a:spLocks noChangeShapeType="1"/>
            </p:cNvSpPr>
            <p:nvPr/>
          </p:nvSpPr>
          <p:spPr bwMode="auto">
            <a:xfrm>
              <a:off x="3166" y="1097"/>
              <a:ext cx="214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91" name="Line 93"/>
            <p:cNvSpPr>
              <a:spLocks noChangeShapeType="1"/>
            </p:cNvSpPr>
            <p:nvPr/>
          </p:nvSpPr>
          <p:spPr bwMode="auto">
            <a:xfrm>
              <a:off x="5307" y="1097"/>
              <a:ext cx="1" cy="18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92" name="Rectangle 94"/>
            <p:cNvSpPr>
              <a:spLocks noChangeArrowheads="1"/>
            </p:cNvSpPr>
            <p:nvPr/>
          </p:nvSpPr>
          <p:spPr bwMode="auto">
            <a:xfrm>
              <a:off x="3166" y="1097"/>
              <a:ext cx="2141" cy="1891"/>
            </a:xfrm>
            <a:prstGeom prst="rect">
              <a:avLst/>
            </a:prstGeom>
            <a:noFill/>
            <a:ln w="7938">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51293" name="Line 95"/>
            <p:cNvSpPr>
              <a:spLocks noChangeShapeType="1"/>
            </p:cNvSpPr>
            <p:nvPr/>
          </p:nvSpPr>
          <p:spPr bwMode="auto">
            <a:xfrm>
              <a:off x="3166" y="1097"/>
              <a:ext cx="1" cy="18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94" name="Line 96"/>
            <p:cNvSpPr>
              <a:spLocks noChangeShapeType="1"/>
            </p:cNvSpPr>
            <p:nvPr/>
          </p:nvSpPr>
          <p:spPr bwMode="auto">
            <a:xfrm>
              <a:off x="3142" y="2988"/>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95" name="Line 97"/>
            <p:cNvSpPr>
              <a:spLocks noChangeShapeType="1"/>
            </p:cNvSpPr>
            <p:nvPr/>
          </p:nvSpPr>
          <p:spPr bwMode="auto">
            <a:xfrm>
              <a:off x="3142" y="2864"/>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96" name="Line 98"/>
            <p:cNvSpPr>
              <a:spLocks noChangeShapeType="1"/>
            </p:cNvSpPr>
            <p:nvPr/>
          </p:nvSpPr>
          <p:spPr bwMode="auto">
            <a:xfrm>
              <a:off x="3142" y="2735"/>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97" name="Line 99"/>
            <p:cNvSpPr>
              <a:spLocks noChangeShapeType="1"/>
            </p:cNvSpPr>
            <p:nvPr/>
          </p:nvSpPr>
          <p:spPr bwMode="auto">
            <a:xfrm>
              <a:off x="3142" y="2610"/>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98" name="Line 100"/>
            <p:cNvSpPr>
              <a:spLocks noChangeShapeType="1"/>
            </p:cNvSpPr>
            <p:nvPr/>
          </p:nvSpPr>
          <p:spPr bwMode="auto">
            <a:xfrm>
              <a:off x="3142" y="2486"/>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99" name="Line 101"/>
            <p:cNvSpPr>
              <a:spLocks noChangeShapeType="1"/>
            </p:cNvSpPr>
            <p:nvPr/>
          </p:nvSpPr>
          <p:spPr bwMode="auto">
            <a:xfrm>
              <a:off x="3142" y="2356"/>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0" name="Line 102"/>
            <p:cNvSpPr>
              <a:spLocks noChangeShapeType="1"/>
            </p:cNvSpPr>
            <p:nvPr/>
          </p:nvSpPr>
          <p:spPr bwMode="auto">
            <a:xfrm>
              <a:off x="3142" y="2232"/>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1" name="Line 103"/>
            <p:cNvSpPr>
              <a:spLocks noChangeShapeType="1"/>
            </p:cNvSpPr>
            <p:nvPr/>
          </p:nvSpPr>
          <p:spPr bwMode="auto">
            <a:xfrm>
              <a:off x="3142" y="2107"/>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2" name="Line 104"/>
            <p:cNvSpPr>
              <a:spLocks noChangeShapeType="1"/>
            </p:cNvSpPr>
            <p:nvPr/>
          </p:nvSpPr>
          <p:spPr bwMode="auto">
            <a:xfrm>
              <a:off x="3142" y="1978"/>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3" name="Line 105"/>
            <p:cNvSpPr>
              <a:spLocks noChangeShapeType="1"/>
            </p:cNvSpPr>
            <p:nvPr/>
          </p:nvSpPr>
          <p:spPr bwMode="auto">
            <a:xfrm>
              <a:off x="3142" y="1853"/>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4" name="Line 106"/>
            <p:cNvSpPr>
              <a:spLocks noChangeShapeType="1"/>
            </p:cNvSpPr>
            <p:nvPr/>
          </p:nvSpPr>
          <p:spPr bwMode="auto">
            <a:xfrm>
              <a:off x="3142" y="1729"/>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5" name="Line 107"/>
            <p:cNvSpPr>
              <a:spLocks noChangeShapeType="1"/>
            </p:cNvSpPr>
            <p:nvPr/>
          </p:nvSpPr>
          <p:spPr bwMode="auto">
            <a:xfrm>
              <a:off x="3142" y="1600"/>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6" name="Line 108"/>
            <p:cNvSpPr>
              <a:spLocks noChangeShapeType="1"/>
            </p:cNvSpPr>
            <p:nvPr/>
          </p:nvSpPr>
          <p:spPr bwMode="auto">
            <a:xfrm>
              <a:off x="3142" y="1475"/>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7" name="Line 109"/>
            <p:cNvSpPr>
              <a:spLocks noChangeShapeType="1"/>
            </p:cNvSpPr>
            <p:nvPr/>
          </p:nvSpPr>
          <p:spPr bwMode="auto">
            <a:xfrm>
              <a:off x="3142" y="1350"/>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8" name="Line 110"/>
            <p:cNvSpPr>
              <a:spLocks noChangeShapeType="1"/>
            </p:cNvSpPr>
            <p:nvPr/>
          </p:nvSpPr>
          <p:spPr bwMode="auto">
            <a:xfrm>
              <a:off x="3142" y="1221"/>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9" name="Line 111"/>
            <p:cNvSpPr>
              <a:spLocks noChangeShapeType="1"/>
            </p:cNvSpPr>
            <p:nvPr/>
          </p:nvSpPr>
          <p:spPr bwMode="auto">
            <a:xfrm>
              <a:off x="3142" y="1097"/>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0" name="Line 112"/>
            <p:cNvSpPr>
              <a:spLocks noChangeShapeType="1"/>
            </p:cNvSpPr>
            <p:nvPr/>
          </p:nvSpPr>
          <p:spPr bwMode="auto">
            <a:xfrm>
              <a:off x="3166" y="2988"/>
              <a:ext cx="214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1" name="Line 113"/>
            <p:cNvSpPr>
              <a:spLocks noChangeShapeType="1"/>
            </p:cNvSpPr>
            <p:nvPr/>
          </p:nvSpPr>
          <p:spPr bwMode="auto">
            <a:xfrm flipV="1">
              <a:off x="3166"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2" name="Line 114"/>
            <p:cNvSpPr>
              <a:spLocks noChangeShapeType="1"/>
            </p:cNvSpPr>
            <p:nvPr/>
          </p:nvSpPr>
          <p:spPr bwMode="auto">
            <a:xfrm flipV="1">
              <a:off x="3310"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3" name="Line 115"/>
            <p:cNvSpPr>
              <a:spLocks noChangeShapeType="1"/>
            </p:cNvSpPr>
            <p:nvPr/>
          </p:nvSpPr>
          <p:spPr bwMode="auto">
            <a:xfrm flipV="1">
              <a:off x="3453"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4" name="Line 116"/>
            <p:cNvSpPr>
              <a:spLocks noChangeShapeType="1"/>
            </p:cNvSpPr>
            <p:nvPr/>
          </p:nvSpPr>
          <p:spPr bwMode="auto">
            <a:xfrm flipV="1">
              <a:off x="3592"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5" name="Line 117"/>
            <p:cNvSpPr>
              <a:spLocks noChangeShapeType="1"/>
            </p:cNvSpPr>
            <p:nvPr/>
          </p:nvSpPr>
          <p:spPr bwMode="auto">
            <a:xfrm flipV="1">
              <a:off x="3736"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6" name="Line 118"/>
            <p:cNvSpPr>
              <a:spLocks noChangeShapeType="1"/>
            </p:cNvSpPr>
            <p:nvPr/>
          </p:nvSpPr>
          <p:spPr bwMode="auto">
            <a:xfrm flipV="1">
              <a:off x="3880"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7" name="Line 119"/>
            <p:cNvSpPr>
              <a:spLocks noChangeShapeType="1"/>
            </p:cNvSpPr>
            <p:nvPr/>
          </p:nvSpPr>
          <p:spPr bwMode="auto">
            <a:xfrm flipV="1">
              <a:off x="4023"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8" name="Line 120"/>
            <p:cNvSpPr>
              <a:spLocks noChangeShapeType="1"/>
            </p:cNvSpPr>
            <p:nvPr/>
          </p:nvSpPr>
          <p:spPr bwMode="auto">
            <a:xfrm flipV="1">
              <a:off x="4167"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9" name="Line 121"/>
            <p:cNvSpPr>
              <a:spLocks noChangeShapeType="1"/>
            </p:cNvSpPr>
            <p:nvPr/>
          </p:nvSpPr>
          <p:spPr bwMode="auto">
            <a:xfrm flipV="1">
              <a:off x="4306"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20" name="Line 122"/>
            <p:cNvSpPr>
              <a:spLocks noChangeShapeType="1"/>
            </p:cNvSpPr>
            <p:nvPr/>
          </p:nvSpPr>
          <p:spPr bwMode="auto">
            <a:xfrm flipV="1">
              <a:off x="4450"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21" name="Line 123"/>
            <p:cNvSpPr>
              <a:spLocks noChangeShapeType="1"/>
            </p:cNvSpPr>
            <p:nvPr/>
          </p:nvSpPr>
          <p:spPr bwMode="auto">
            <a:xfrm flipV="1">
              <a:off x="4593"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22" name="Line 124"/>
            <p:cNvSpPr>
              <a:spLocks noChangeShapeType="1"/>
            </p:cNvSpPr>
            <p:nvPr/>
          </p:nvSpPr>
          <p:spPr bwMode="auto">
            <a:xfrm flipV="1">
              <a:off x="4737"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23" name="Line 125"/>
            <p:cNvSpPr>
              <a:spLocks noChangeShapeType="1"/>
            </p:cNvSpPr>
            <p:nvPr/>
          </p:nvSpPr>
          <p:spPr bwMode="auto">
            <a:xfrm flipV="1">
              <a:off x="4881"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24" name="Line 126"/>
            <p:cNvSpPr>
              <a:spLocks noChangeShapeType="1"/>
            </p:cNvSpPr>
            <p:nvPr/>
          </p:nvSpPr>
          <p:spPr bwMode="auto">
            <a:xfrm flipV="1">
              <a:off x="5020"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25" name="Line 127"/>
            <p:cNvSpPr>
              <a:spLocks noChangeShapeType="1"/>
            </p:cNvSpPr>
            <p:nvPr/>
          </p:nvSpPr>
          <p:spPr bwMode="auto">
            <a:xfrm flipV="1">
              <a:off x="5163"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26" name="Line 128"/>
            <p:cNvSpPr>
              <a:spLocks noChangeShapeType="1"/>
            </p:cNvSpPr>
            <p:nvPr/>
          </p:nvSpPr>
          <p:spPr bwMode="auto">
            <a:xfrm flipV="1">
              <a:off x="5307" y="2988"/>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27" name="Freeform 129"/>
            <p:cNvSpPr>
              <a:spLocks/>
            </p:cNvSpPr>
            <p:nvPr/>
          </p:nvSpPr>
          <p:spPr bwMode="auto">
            <a:xfrm>
              <a:off x="5010" y="1951"/>
              <a:ext cx="39" cy="38"/>
            </a:xfrm>
            <a:custGeom>
              <a:avLst/>
              <a:gdLst>
                <a:gd name="T0" fmla="*/ 19 w 39"/>
                <a:gd name="T1" fmla="*/ 0 h 38"/>
                <a:gd name="T2" fmla="*/ 39 w 39"/>
                <a:gd name="T3" fmla="*/ 19 h 38"/>
                <a:gd name="T4" fmla="*/ 19 w 39"/>
                <a:gd name="T5" fmla="*/ 38 h 38"/>
                <a:gd name="T6" fmla="*/ 0 w 39"/>
                <a:gd name="T7" fmla="*/ 19 h 38"/>
                <a:gd name="T8" fmla="*/ 19 w 39"/>
                <a:gd name="T9" fmla="*/ 0 h 38"/>
                <a:gd name="T10" fmla="*/ 0 60000 65536"/>
                <a:gd name="T11" fmla="*/ 0 60000 65536"/>
                <a:gd name="T12" fmla="*/ 0 60000 65536"/>
                <a:gd name="T13" fmla="*/ 0 60000 65536"/>
                <a:gd name="T14" fmla="*/ 0 60000 65536"/>
                <a:gd name="T15" fmla="*/ 0 w 39"/>
                <a:gd name="T16" fmla="*/ 0 h 38"/>
                <a:gd name="T17" fmla="*/ 39 w 39"/>
                <a:gd name="T18" fmla="*/ 38 h 38"/>
              </a:gdLst>
              <a:ahLst/>
              <a:cxnLst>
                <a:cxn ang="T10">
                  <a:pos x="T0" y="T1"/>
                </a:cxn>
                <a:cxn ang="T11">
                  <a:pos x="T2" y="T3"/>
                </a:cxn>
                <a:cxn ang="T12">
                  <a:pos x="T4" y="T5"/>
                </a:cxn>
                <a:cxn ang="T13">
                  <a:pos x="T6" y="T7"/>
                </a:cxn>
                <a:cxn ang="T14">
                  <a:pos x="T8" y="T9"/>
                </a:cxn>
              </a:cxnLst>
              <a:rect l="T15" t="T16" r="T17" b="T18"/>
              <a:pathLst>
                <a:path w="39" h="38">
                  <a:moveTo>
                    <a:pt x="19" y="0"/>
                  </a:moveTo>
                  <a:lnTo>
                    <a:pt x="39"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328" name="Freeform 130"/>
            <p:cNvSpPr>
              <a:spLocks/>
            </p:cNvSpPr>
            <p:nvPr/>
          </p:nvSpPr>
          <p:spPr bwMode="auto">
            <a:xfrm>
              <a:off x="3723" y="1803"/>
              <a:ext cx="38" cy="39"/>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0 60000 65536"/>
                <a:gd name="T11" fmla="*/ 0 60000 65536"/>
                <a:gd name="T12" fmla="*/ 0 60000 65536"/>
                <a:gd name="T13" fmla="*/ 0 60000 65536"/>
                <a:gd name="T14" fmla="*/ 0 60000 65536"/>
                <a:gd name="T15" fmla="*/ 0 w 38"/>
                <a:gd name="T16" fmla="*/ 0 h 39"/>
                <a:gd name="T17" fmla="*/ 38 w 38"/>
                <a:gd name="T18" fmla="*/ 39 h 39"/>
              </a:gdLst>
              <a:ahLst/>
              <a:cxnLst>
                <a:cxn ang="T10">
                  <a:pos x="T0" y="T1"/>
                </a:cxn>
                <a:cxn ang="T11">
                  <a:pos x="T2" y="T3"/>
                </a:cxn>
                <a:cxn ang="T12">
                  <a:pos x="T4" y="T5"/>
                </a:cxn>
                <a:cxn ang="T13">
                  <a:pos x="T6" y="T7"/>
                </a:cxn>
                <a:cxn ang="T14">
                  <a:pos x="T8" y="T9"/>
                </a:cxn>
              </a:cxnLst>
              <a:rect l="T15" t="T16" r="T17" b="T18"/>
              <a:pathLst>
                <a:path w="38" h="39">
                  <a:moveTo>
                    <a:pt x="19" y="0"/>
                  </a:moveTo>
                  <a:lnTo>
                    <a:pt x="38" y="20"/>
                  </a:lnTo>
                  <a:lnTo>
                    <a:pt x="19" y="39"/>
                  </a:lnTo>
                  <a:lnTo>
                    <a:pt x="0" y="20"/>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329" name="Freeform 131"/>
            <p:cNvSpPr>
              <a:spLocks/>
            </p:cNvSpPr>
            <p:nvPr/>
          </p:nvSpPr>
          <p:spPr bwMode="auto">
            <a:xfrm>
              <a:off x="4289" y="2067"/>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330" name="Freeform 132"/>
            <p:cNvSpPr>
              <a:spLocks/>
            </p:cNvSpPr>
            <p:nvPr/>
          </p:nvSpPr>
          <p:spPr bwMode="auto">
            <a:xfrm>
              <a:off x="4151" y="1861"/>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331" name="Freeform 133"/>
            <p:cNvSpPr>
              <a:spLocks/>
            </p:cNvSpPr>
            <p:nvPr/>
          </p:nvSpPr>
          <p:spPr bwMode="auto">
            <a:xfrm>
              <a:off x="3148" y="1813"/>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332" name="Freeform 134"/>
            <p:cNvSpPr>
              <a:spLocks/>
            </p:cNvSpPr>
            <p:nvPr/>
          </p:nvSpPr>
          <p:spPr bwMode="auto">
            <a:xfrm>
              <a:off x="4410" y="2571"/>
              <a:ext cx="39" cy="38"/>
            </a:xfrm>
            <a:custGeom>
              <a:avLst/>
              <a:gdLst>
                <a:gd name="T0" fmla="*/ 19 w 39"/>
                <a:gd name="T1" fmla="*/ 0 h 38"/>
                <a:gd name="T2" fmla="*/ 39 w 39"/>
                <a:gd name="T3" fmla="*/ 19 h 38"/>
                <a:gd name="T4" fmla="*/ 19 w 39"/>
                <a:gd name="T5" fmla="*/ 38 h 38"/>
                <a:gd name="T6" fmla="*/ 0 w 39"/>
                <a:gd name="T7" fmla="*/ 19 h 38"/>
                <a:gd name="T8" fmla="*/ 19 w 39"/>
                <a:gd name="T9" fmla="*/ 0 h 38"/>
                <a:gd name="T10" fmla="*/ 0 60000 65536"/>
                <a:gd name="T11" fmla="*/ 0 60000 65536"/>
                <a:gd name="T12" fmla="*/ 0 60000 65536"/>
                <a:gd name="T13" fmla="*/ 0 60000 65536"/>
                <a:gd name="T14" fmla="*/ 0 60000 65536"/>
                <a:gd name="T15" fmla="*/ 0 w 39"/>
                <a:gd name="T16" fmla="*/ 0 h 38"/>
                <a:gd name="T17" fmla="*/ 39 w 39"/>
                <a:gd name="T18" fmla="*/ 38 h 38"/>
              </a:gdLst>
              <a:ahLst/>
              <a:cxnLst>
                <a:cxn ang="T10">
                  <a:pos x="T0" y="T1"/>
                </a:cxn>
                <a:cxn ang="T11">
                  <a:pos x="T2" y="T3"/>
                </a:cxn>
                <a:cxn ang="T12">
                  <a:pos x="T4" y="T5"/>
                </a:cxn>
                <a:cxn ang="T13">
                  <a:pos x="T6" y="T7"/>
                </a:cxn>
                <a:cxn ang="T14">
                  <a:pos x="T8" y="T9"/>
                </a:cxn>
              </a:cxnLst>
              <a:rect l="T15" t="T16" r="T17" b="T18"/>
              <a:pathLst>
                <a:path w="39" h="38">
                  <a:moveTo>
                    <a:pt x="19" y="0"/>
                  </a:moveTo>
                  <a:lnTo>
                    <a:pt x="39"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333" name="Freeform 135"/>
            <p:cNvSpPr>
              <a:spLocks/>
            </p:cNvSpPr>
            <p:nvPr/>
          </p:nvSpPr>
          <p:spPr bwMode="auto">
            <a:xfrm>
              <a:off x="3858" y="1938"/>
              <a:ext cx="39" cy="38"/>
            </a:xfrm>
            <a:custGeom>
              <a:avLst/>
              <a:gdLst>
                <a:gd name="T0" fmla="*/ 19 w 39"/>
                <a:gd name="T1" fmla="*/ 0 h 38"/>
                <a:gd name="T2" fmla="*/ 39 w 39"/>
                <a:gd name="T3" fmla="*/ 19 h 38"/>
                <a:gd name="T4" fmla="*/ 19 w 39"/>
                <a:gd name="T5" fmla="*/ 38 h 38"/>
                <a:gd name="T6" fmla="*/ 0 w 39"/>
                <a:gd name="T7" fmla="*/ 19 h 38"/>
                <a:gd name="T8" fmla="*/ 19 w 39"/>
                <a:gd name="T9" fmla="*/ 0 h 38"/>
                <a:gd name="T10" fmla="*/ 0 60000 65536"/>
                <a:gd name="T11" fmla="*/ 0 60000 65536"/>
                <a:gd name="T12" fmla="*/ 0 60000 65536"/>
                <a:gd name="T13" fmla="*/ 0 60000 65536"/>
                <a:gd name="T14" fmla="*/ 0 60000 65536"/>
                <a:gd name="T15" fmla="*/ 0 w 39"/>
                <a:gd name="T16" fmla="*/ 0 h 38"/>
                <a:gd name="T17" fmla="*/ 39 w 39"/>
                <a:gd name="T18" fmla="*/ 38 h 38"/>
              </a:gdLst>
              <a:ahLst/>
              <a:cxnLst>
                <a:cxn ang="T10">
                  <a:pos x="T0" y="T1"/>
                </a:cxn>
                <a:cxn ang="T11">
                  <a:pos x="T2" y="T3"/>
                </a:cxn>
                <a:cxn ang="T12">
                  <a:pos x="T4" y="T5"/>
                </a:cxn>
                <a:cxn ang="T13">
                  <a:pos x="T6" y="T7"/>
                </a:cxn>
                <a:cxn ang="T14">
                  <a:pos x="T8" y="T9"/>
                </a:cxn>
              </a:cxnLst>
              <a:rect l="T15" t="T16" r="T17" b="T18"/>
              <a:pathLst>
                <a:path w="39" h="38">
                  <a:moveTo>
                    <a:pt x="19" y="0"/>
                  </a:moveTo>
                  <a:lnTo>
                    <a:pt x="39"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334" name="Freeform 136"/>
            <p:cNvSpPr>
              <a:spLocks/>
            </p:cNvSpPr>
            <p:nvPr/>
          </p:nvSpPr>
          <p:spPr bwMode="auto">
            <a:xfrm>
              <a:off x="3441" y="2211"/>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335" name="Freeform 137"/>
            <p:cNvSpPr>
              <a:spLocks/>
            </p:cNvSpPr>
            <p:nvPr/>
          </p:nvSpPr>
          <p:spPr bwMode="auto">
            <a:xfrm>
              <a:off x="5289" y="2379"/>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336" name="Freeform 138"/>
            <p:cNvSpPr>
              <a:spLocks/>
            </p:cNvSpPr>
            <p:nvPr/>
          </p:nvSpPr>
          <p:spPr bwMode="auto">
            <a:xfrm>
              <a:off x="4870" y="1818"/>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337" name="Freeform 139"/>
            <p:cNvSpPr>
              <a:spLocks/>
            </p:cNvSpPr>
            <p:nvPr/>
          </p:nvSpPr>
          <p:spPr bwMode="auto">
            <a:xfrm>
              <a:off x="5145" y="1851"/>
              <a:ext cx="39" cy="38"/>
            </a:xfrm>
            <a:custGeom>
              <a:avLst/>
              <a:gdLst>
                <a:gd name="T0" fmla="*/ 20 w 39"/>
                <a:gd name="T1" fmla="*/ 0 h 38"/>
                <a:gd name="T2" fmla="*/ 39 w 39"/>
                <a:gd name="T3" fmla="*/ 19 h 38"/>
                <a:gd name="T4" fmla="*/ 20 w 39"/>
                <a:gd name="T5" fmla="*/ 38 h 38"/>
                <a:gd name="T6" fmla="*/ 0 w 39"/>
                <a:gd name="T7" fmla="*/ 19 h 38"/>
                <a:gd name="T8" fmla="*/ 20 w 39"/>
                <a:gd name="T9" fmla="*/ 0 h 38"/>
                <a:gd name="T10" fmla="*/ 0 60000 65536"/>
                <a:gd name="T11" fmla="*/ 0 60000 65536"/>
                <a:gd name="T12" fmla="*/ 0 60000 65536"/>
                <a:gd name="T13" fmla="*/ 0 60000 65536"/>
                <a:gd name="T14" fmla="*/ 0 60000 65536"/>
                <a:gd name="T15" fmla="*/ 0 w 39"/>
                <a:gd name="T16" fmla="*/ 0 h 38"/>
                <a:gd name="T17" fmla="*/ 39 w 39"/>
                <a:gd name="T18" fmla="*/ 38 h 38"/>
              </a:gdLst>
              <a:ahLst/>
              <a:cxnLst>
                <a:cxn ang="T10">
                  <a:pos x="T0" y="T1"/>
                </a:cxn>
                <a:cxn ang="T11">
                  <a:pos x="T2" y="T3"/>
                </a:cxn>
                <a:cxn ang="T12">
                  <a:pos x="T4" y="T5"/>
                </a:cxn>
                <a:cxn ang="T13">
                  <a:pos x="T6" y="T7"/>
                </a:cxn>
                <a:cxn ang="T14">
                  <a:pos x="T8" y="T9"/>
                </a:cxn>
              </a:cxnLst>
              <a:rect l="T15" t="T16" r="T17" b="T18"/>
              <a:pathLst>
                <a:path w="39" h="38">
                  <a:moveTo>
                    <a:pt x="20" y="0"/>
                  </a:moveTo>
                  <a:lnTo>
                    <a:pt x="39" y="19"/>
                  </a:lnTo>
                  <a:lnTo>
                    <a:pt x="20" y="38"/>
                  </a:lnTo>
                  <a:lnTo>
                    <a:pt x="0" y="19"/>
                  </a:lnTo>
                  <a:lnTo>
                    <a:pt x="20" y="0"/>
                  </a:lnTo>
                  <a:close/>
                </a:path>
              </a:pathLst>
            </a:custGeom>
            <a:solidFill>
              <a:srgbClr val="000080"/>
            </a:solidFill>
            <a:ln w="7938">
              <a:solidFill>
                <a:srgbClr val="000080"/>
              </a:solidFill>
              <a:prstDash val="solid"/>
              <a:round/>
              <a:headEnd/>
              <a:tailEnd/>
            </a:ln>
          </p:spPr>
          <p:txBody>
            <a:bodyPr/>
            <a:lstStyle/>
            <a:p>
              <a:endParaRPr lang="en-US"/>
            </a:p>
          </p:txBody>
        </p:sp>
        <p:sp>
          <p:nvSpPr>
            <p:cNvPr id="51338" name="Rectangle 140"/>
            <p:cNvSpPr>
              <a:spLocks noChangeArrowheads="1"/>
            </p:cNvSpPr>
            <p:nvPr/>
          </p:nvSpPr>
          <p:spPr bwMode="auto">
            <a:xfrm>
              <a:off x="3070" y="2950"/>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0</a:t>
              </a:r>
              <a:endParaRPr lang="en-US" altLang="en-US"/>
            </a:p>
          </p:txBody>
        </p:sp>
        <p:sp>
          <p:nvSpPr>
            <p:cNvPr id="51339" name="Rectangle 141"/>
            <p:cNvSpPr>
              <a:spLocks noChangeArrowheads="1"/>
            </p:cNvSpPr>
            <p:nvPr/>
          </p:nvSpPr>
          <p:spPr bwMode="auto">
            <a:xfrm>
              <a:off x="3070" y="2826"/>
              <a:ext cx="3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a:t>
              </a:r>
              <a:endParaRPr lang="en-US" altLang="en-US"/>
            </a:p>
          </p:txBody>
        </p:sp>
        <p:sp>
          <p:nvSpPr>
            <p:cNvPr id="51340" name="Rectangle 142"/>
            <p:cNvSpPr>
              <a:spLocks noChangeArrowheads="1"/>
            </p:cNvSpPr>
            <p:nvPr/>
          </p:nvSpPr>
          <p:spPr bwMode="auto">
            <a:xfrm>
              <a:off x="3070" y="2696"/>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2</a:t>
              </a:r>
              <a:endParaRPr lang="en-US" altLang="en-US"/>
            </a:p>
          </p:txBody>
        </p:sp>
        <p:sp>
          <p:nvSpPr>
            <p:cNvPr id="51341" name="Rectangle 143"/>
            <p:cNvSpPr>
              <a:spLocks noChangeArrowheads="1"/>
            </p:cNvSpPr>
            <p:nvPr/>
          </p:nvSpPr>
          <p:spPr bwMode="auto">
            <a:xfrm>
              <a:off x="3070" y="2572"/>
              <a:ext cx="3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3</a:t>
              </a:r>
              <a:endParaRPr lang="en-US" altLang="en-US"/>
            </a:p>
          </p:txBody>
        </p:sp>
        <p:sp>
          <p:nvSpPr>
            <p:cNvPr id="51342" name="Rectangle 144"/>
            <p:cNvSpPr>
              <a:spLocks noChangeArrowheads="1"/>
            </p:cNvSpPr>
            <p:nvPr/>
          </p:nvSpPr>
          <p:spPr bwMode="auto">
            <a:xfrm>
              <a:off x="3070" y="2447"/>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4</a:t>
              </a:r>
              <a:endParaRPr lang="en-US" altLang="en-US"/>
            </a:p>
          </p:txBody>
        </p:sp>
        <p:sp>
          <p:nvSpPr>
            <p:cNvPr id="51343" name="Rectangle 145"/>
            <p:cNvSpPr>
              <a:spLocks noChangeArrowheads="1"/>
            </p:cNvSpPr>
            <p:nvPr/>
          </p:nvSpPr>
          <p:spPr bwMode="auto">
            <a:xfrm>
              <a:off x="3070" y="2318"/>
              <a:ext cx="3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5</a:t>
              </a:r>
              <a:endParaRPr lang="en-US" altLang="en-US"/>
            </a:p>
          </p:txBody>
        </p:sp>
        <p:sp>
          <p:nvSpPr>
            <p:cNvPr id="51344" name="Rectangle 146"/>
            <p:cNvSpPr>
              <a:spLocks noChangeArrowheads="1"/>
            </p:cNvSpPr>
            <p:nvPr/>
          </p:nvSpPr>
          <p:spPr bwMode="auto">
            <a:xfrm>
              <a:off x="3070" y="2193"/>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6</a:t>
              </a:r>
              <a:endParaRPr lang="en-US" altLang="en-US"/>
            </a:p>
          </p:txBody>
        </p:sp>
        <p:sp>
          <p:nvSpPr>
            <p:cNvPr id="51345" name="Rectangle 147"/>
            <p:cNvSpPr>
              <a:spLocks noChangeArrowheads="1"/>
            </p:cNvSpPr>
            <p:nvPr/>
          </p:nvSpPr>
          <p:spPr bwMode="auto">
            <a:xfrm>
              <a:off x="3070" y="2069"/>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7</a:t>
              </a:r>
              <a:endParaRPr lang="en-US" altLang="en-US"/>
            </a:p>
          </p:txBody>
        </p:sp>
        <p:sp>
          <p:nvSpPr>
            <p:cNvPr id="51346" name="Rectangle 148"/>
            <p:cNvSpPr>
              <a:spLocks noChangeArrowheads="1"/>
            </p:cNvSpPr>
            <p:nvPr/>
          </p:nvSpPr>
          <p:spPr bwMode="auto">
            <a:xfrm>
              <a:off x="3070" y="1940"/>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8</a:t>
              </a:r>
              <a:endParaRPr lang="en-US" altLang="en-US"/>
            </a:p>
          </p:txBody>
        </p:sp>
        <p:sp>
          <p:nvSpPr>
            <p:cNvPr id="51347" name="Rectangle 149"/>
            <p:cNvSpPr>
              <a:spLocks noChangeArrowheads="1"/>
            </p:cNvSpPr>
            <p:nvPr/>
          </p:nvSpPr>
          <p:spPr bwMode="auto">
            <a:xfrm>
              <a:off x="3070" y="1815"/>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9</a:t>
              </a:r>
              <a:endParaRPr lang="en-US" altLang="en-US"/>
            </a:p>
          </p:txBody>
        </p:sp>
        <p:sp>
          <p:nvSpPr>
            <p:cNvPr id="51348" name="Rectangle 150"/>
            <p:cNvSpPr>
              <a:spLocks noChangeArrowheads="1"/>
            </p:cNvSpPr>
            <p:nvPr/>
          </p:nvSpPr>
          <p:spPr bwMode="auto">
            <a:xfrm>
              <a:off x="3032" y="169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10</a:t>
              </a:r>
              <a:endParaRPr lang="en-US" altLang="en-US"/>
            </a:p>
          </p:txBody>
        </p:sp>
        <p:sp>
          <p:nvSpPr>
            <p:cNvPr id="51349" name="Rectangle 151"/>
            <p:cNvSpPr>
              <a:spLocks noChangeArrowheads="1"/>
            </p:cNvSpPr>
            <p:nvPr/>
          </p:nvSpPr>
          <p:spPr bwMode="auto">
            <a:xfrm>
              <a:off x="3032" y="156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11</a:t>
              </a:r>
              <a:endParaRPr lang="en-US" altLang="en-US"/>
            </a:p>
          </p:txBody>
        </p:sp>
        <p:sp>
          <p:nvSpPr>
            <p:cNvPr id="51350" name="Rectangle 152"/>
            <p:cNvSpPr>
              <a:spLocks noChangeArrowheads="1"/>
            </p:cNvSpPr>
            <p:nvPr/>
          </p:nvSpPr>
          <p:spPr bwMode="auto">
            <a:xfrm>
              <a:off x="3032" y="1437"/>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12</a:t>
              </a:r>
              <a:endParaRPr lang="en-US" altLang="en-US"/>
            </a:p>
          </p:txBody>
        </p:sp>
        <p:sp>
          <p:nvSpPr>
            <p:cNvPr id="51351" name="Rectangle 153"/>
            <p:cNvSpPr>
              <a:spLocks noChangeArrowheads="1"/>
            </p:cNvSpPr>
            <p:nvPr/>
          </p:nvSpPr>
          <p:spPr bwMode="auto">
            <a:xfrm>
              <a:off x="3032" y="1312"/>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13</a:t>
              </a:r>
              <a:endParaRPr lang="en-US" altLang="en-US"/>
            </a:p>
          </p:txBody>
        </p:sp>
        <p:sp>
          <p:nvSpPr>
            <p:cNvPr id="51352" name="Rectangle 154"/>
            <p:cNvSpPr>
              <a:spLocks noChangeArrowheads="1"/>
            </p:cNvSpPr>
            <p:nvPr/>
          </p:nvSpPr>
          <p:spPr bwMode="auto">
            <a:xfrm>
              <a:off x="3032" y="1183"/>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14</a:t>
              </a:r>
              <a:endParaRPr lang="en-US" altLang="en-US"/>
            </a:p>
          </p:txBody>
        </p:sp>
        <p:sp>
          <p:nvSpPr>
            <p:cNvPr id="51353" name="Rectangle 155"/>
            <p:cNvSpPr>
              <a:spLocks noChangeArrowheads="1"/>
            </p:cNvSpPr>
            <p:nvPr/>
          </p:nvSpPr>
          <p:spPr bwMode="auto">
            <a:xfrm>
              <a:off x="3032" y="1058"/>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15</a:t>
              </a:r>
              <a:endParaRPr lang="en-US" altLang="en-US"/>
            </a:p>
          </p:txBody>
        </p:sp>
        <p:sp>
          <p:nvSpPr>
            <p:cNvPr id="51354" name="Rectangle 156"/>
            <p:cNvSpPr>
              <a:spLocks noChangeArrowheads="1"/>
            </p:cNvSpPr>
            <p:nvPr/>
          </p:nvSpPr>
          <p:spPr bwMode="auto">
            <a:xfrm>
              <a:off x="3147" y="3055"/>
              <a:ext cx="64"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12</a:t>
              </a:r>
              <a:endParaRPr lang="en-US" altLang="en-US"/>
            </a:p>
          </p:txBody>
        </p:sp>
        <p:sp>
          <p:nvSpPr>
            <p:cNvPr id="51355" name="Rectangle 157"/>
            <p:cNvSpPr>
              <a:spLocks noChangeArrowheads="1"/>
            </p:cNvSpPr>
            <p:nvPr/>
          </p:nvSpPr>
          <p:spPr bwMode="auto">
            <a:xfrm>
              <a:off x="3434" y="3055"/>
              <a:ext cx="33"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6</a:t>
              </a:r>
              <a:endParaRPr lang="en-US" altLang="en-US"/>
            </a:p>
          </p:txBody>
        </p:sp>
        <p:sp>
          <p:nvSpPr>
            <p:cNvPr id="51356" name="Rectangle 158"/>
            <p:cNvSpPr>
              <a:spLocks noChangeArrowheads="1"/>
            </p:cNvSpPr>
            <p:nvPr/>
          </p:nvSpPr>
          <p:spPr bwMode="auto">
            <a:xfrm>
              <a:off x="3573" y="3055"/>
              <a:ext cx="33"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0</a:t>
              </a:r>
              <a:endParaRPr lang="en-US" altLang="en-US"/>
            </a:p>
          </p:txBody>
        </p:sp>
        <p:sp>
          <p:nvSpPr>
            <p:cNvPr id="51357" name="Rectangle 159"/>
            <p:cNvSpPr>
              <a:spLocks noChangeArrowheads="1"/>
            </p:cNvSpPr>
            <p:nvPr/>
          </p:nvSpPr>
          <p:spPr bwMode="auto">
            <a:xfrm>
              <a:off x="3717" y="3055"/>
              <a:ext cx="65"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11</a:t>
              </a:r>
              <a:endParaRPr lang="en-US" altLang="en-US"/>
            </a:p>
          </p:txBody>
        </p:sp>
        <p:sp>
          <p:nvSpPr>
            <p:cNvPr id="51358" name="Rectangle 160"/>
            <p:cNvSpPr>
              <a:spLocks noChangeArrowheads="1"/>
            </p:cNvSpPr>
            <p:nvPr/>
          </p:nvSpPr>
          <p:spPr bwMode="auto">
            <a:xfrm>
              <a:off x="3306" y="3051"/>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2</a:t>
              </a:r>
              <a:endParaRPr lang="en-US" altLang="en-US"/>
            </a:p>
          </p:txBody>
        </p:sp>
        <p:sp>
          <p:nvSpPr>
            <p:cNvPr id="51359" name="Rectangle 161"/>
            <p:cNvSpPr>
              <a:spLocks noChangeArrowheads="1"/>
            </p:cNvSpPr>
            <p:nvPr/>
          </p:nvSpPr>
          <p:spPr bwMode="auto">
            <a:xfrm>
              <a:off x="4004" y="3055"/>
              <a:ext cx="3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a:t>
              </a:r>
              <a:endParaRPr lang="en-US" altLang="en-US"/>
            </a:p>
          </p:txBody>
        </p:sp>
        <p:sp>
          <p:nvSpPr>
            <p:cNvPr id="51360" name="Rectangle 162"/>
            <p:cNvSpPr>
              <a:spLocks noChangeArrowheads="1"/>
            </p:cNvSpPr>
            <p:nvPr/>
          </p:nvSpPr>
          <p:spPr bwMode="auto">
            <a:xfrm>
              <a:off x="4148" y="3055"/>
              <a:ext cx="65"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13</a:t>
              </a:r>
              <a:endParaRPr lang="en-US" altLang="en-US"/>
            </a:p>
          </p:txBody>
        </p:sp>
        <p:sp>
          <p:nvSpPr>
            <p:cNvPr id="51361" name="Rectangle 163"/>
            <p:cNvSpPr>
              <a:spLocks noChangeArrowheads="1"/>
            </p:cNvSpPr>
            <p:nvPr/>
          </p:nvSpPr>
          <p:spPr bwMode="auto">
            <a:xfrm>
              <a:off x="4287" y="3055"/>
              <a:ext cx="33"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7</a:t>
              </a:r>
              <a:endParaRPr lang="en-US" altLang="en-US"/>
            </a:p>
          </p:txBody>
        </p:sp>
        <p:sp>
          <p:nvSpPr>
            <p:cNvPr id="51362" name="Rectangle 164"/>
            <p:cNvSpPr>
              <a:spLocks noChangeArrowheads="1"/>
            </p:cNvSpPr>
            <p:nvPr/>
          </p:nvSpPr>
          <p:spPr bwMode="auto">
            <a:xfrm>
              <a:off x="4431" y="3055"/>
              <a:ext cx="3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4</a:t>
              </a:r>
              <a:endParaRPr lang="en-US" altLang="en-US"/>
            </a:p>
          </p:txBody>
        </p:sp>
        <p:sp>
          <p:nvSpPr>
            <p:cNvPr id="51363" name="Rectangle 165"/>
            <p:cNvSpPr>
              <a:spLocks noChangeArrowheads="1"/>
            </p:cNvSpPr>
            <p:nvPr/>
          </p:nvSpPr>
          <p:spPr bwMode="auto">
            <a:xfrm>
              <a:off x="4555" y="3055"/>
              <a:ext cx="3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3</a:t>
              </a:r>
              <a:endParaRPr lang="en-US" altLang="en-US"/>
            </a:p>
          </p:txBody>
        </p:sp>
        <p:sp>
          <p:nvSpPr>
            <p:cNvPr id="51364" name="Rectangle 166"/>
            <p:cNvSpPr>
              <a:spLocks noChangeArrowheads="1"/>
            </p:cNvSpPr>
            <p:nvPr/>
          </p:nvSpPr>
          <p:spPr bwMode="auto">
            <a:xfrm>
              <a:off x="4699" y="3055"/>
              <a:ext cx="65"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15</a:t>
              </a:r>
              <a:endParaRPr lang="en-US" altLang="en-US"/>
            </a:p>
          </p:txBody>
        </p:sp>
        <p:sp>
          <p:nvSpPr>
            <p:cNvPr id="51365" name="Rectangle 167"/>
            <p:cNvSpPr>
              <a:spLocks noChangeArrowheads="1"/>
            </p:cNvSpPr>
            <p:nvPr/>
          </p:nvSpPr>
          <p:spPr bwMode="auto">
            <a:xfrm>
              <a:off x="4842" y="3055"/>
              <a:ext cx="65"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10</a:t>
              </a:r>
              <a:endParaRPr lang="en-US" altLang="en-US"/>
            </a:p>
          </p:txBody>
        </p:sp>
        <p:sp>
          <p:nvSpPr>
            <p:cNvPr id="51366" name="Rectangle 168"/>
            <p:cNvSpPr>
              <a:spLocks noChangeArrowheads="1"/>
            </p:cNvSpPr>
            <p:nvPr/>
          </p:nvSpPr>
          <p:spPr bwMode="auto">
            <a:xfrm>
              <a:off x="4981" y="3055"/>
              <a:ext cx="65"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14</a:t>
              </a:r>
              <a:endParaRPr lang="en-US" altLang="en-US"/>
            </a:p>
          </p:txBody>
        </p:sp>
        <p:sp>
          <p:nvSpPr>
            <p:cNvPr id="51367" name="Rectangle 169"/>
            <p:cNvSpPr>
              <a:spLocks noChangeArrowheads="1"/>
            </p:cNvSpPr>
            <p:nvPr/>
          </p:nvSpPr>
          <p:spPr bwMode="auto">
            <a:xfrm>
              <a:off x="5125" y="3055"/>
              <a:ext cx="3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9</a:t>
              </a:r>
              <a:endParaRPr lang="en-US" altLang="en-US"/>
            </a:p>
          </p:txBody>
        </p:sp>
        <p:sp>
          <p:nvSpPr>
            <p:cNvPr id="51368" name="Rectangle 170"/>
            <p:cNvSpPr>
              <a:spLocks noChangeArrowheads="1"/>
            </p:cNvSpPr>
            <p:nvPr/>
          </p:nvSpPr>
          <p:spPr bwMode="auto">
            <a:xfrm>
              <a:off x="5269" y="3055"/>
              <a:ext cx="3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5</a:t>
              </a:r>
              <a:endParaRPr lang="en-US" altLang="en-US"/>
            </a:p>
          </p:txBody>
        </p:sp>
        <p:sp>
          <p:nvSpPr>
            <p:cNvPr id="51369" name="Rectangle 171"/>
            <p:cNvSpPr>
              <a:spLocks noChangeArrowheads="1"/>
            </p:cNvSpPr>
            <p:nvPr/>
          </p:nvSpPr>
          <p:spPr bwMode="auto">
            <a:xfrm>
              <a:off x="3850" y="3051"/>
              <a:ext cx="33"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8</a:t>
              </a:r>
              <a:endParaRPr lang="en-US" altLang="en-US"/>
            </a:p>
          </p:txBody>
        </p:sp>
      </p:grpSp>
      <p:sp>
        <p:nvSpPr>
          <p:cNvPr id="51203" name="Text Box 2"/>
          <p:cNvSpPr txBox="1">
            <a:spLocks noChangeArrowheads="1"/>
          </p:cNvSpPr>
          <p:nvPr/>
        </p:nvSpPr>
        <p:spPr bwMode="auto">
          <a:xfrm>
            <a:off x="239713" y="5489575"/>
            <a:ext cx="81692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Technically, all the information is retained  - one could reconstruct the data pairs from both images – but the re-ordered panel provides no </a:t>
            </a:r>
            <a:r>
              <a:rPr lang="en-US" altLang="en-US" i="1"/>
              <a:t>additional </a:t>
            </a:r>
            <a:r>
              <a:rPr lang="en-US" altLang="en-US"/>
              <a:t>information.</a:t>
            </a:r>
          </a:p>
        </p:txBody>
      </p:sp>
      <p:sp>
        <p:nvSpPr>
          <p:cNvPr id="51204" name="Text Box 3"/>
          <p:cNvSpPr txBox="1">
            <a:spLocks noChangeArrowheads="1"/>
          </p:cNvSpPr>
          <p:nvPr/>
        </p:nvSpPr>
        <p:spPr bwMode="auto">
          <a:xfrm>
            <a:off x="339725" y="849313"/>
            <a:ext cx="8385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But consider changing a key assumption of the scatter-plot: the scaled ordering of the axes.  </a:t>
            </a:r>
          </a:p>
        </p:txBody>
      </p:sp>
      <p:grpSp>
        <p:nvGrpSpPr>
          <p:cNvPr id="3" name="Group 174"/>
          <p:cNvGrpSpPr>
            <a:grpSpLocks/>
          </p:cNvGrpSpPr>
          <p:nvPr/>
        </p:nvGrpSpPr>
        <p:grpSpPr bwMode="auto">
          <a:xfrm>
            <a:off x="2459038" y="1492250"/>
            <a:ext cx="4533900" cy="3911600"/>
            <a:chOff x="253" y="1054"/>
            <a:chExt cx="2301" cy="2070"/>
          </a:xfrm>
        </p:grpSpPr>
        <p:sp>
          <p:nvSpPr>
            <p:cNvPr id="51207" name="Text Box 8"/>
            <p:cNvSpPr txBox="1">
              <a:spLocks noChangeArrowheads="1"/>
            </p:cNvSpPr>
            <p:nvPr/>
          </p:nvSpPr>
          <p:spPr bwMode="auto">
            <a:xfrm>
              <a:off x="848" y="1337"/>
              <a:ext cx="59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Standard View</a:t>
              </a:r>
            </a:p>
          </p:txBody>
        </p:sp>
        <p:sp>
          <p:nvSpPr>
            <p:cNvPr id="51208" name="Rectangle 12"/>
            <p:cNvSpPr>
              <a:spLocks noChangeArrowheads="1"/>
            </p:cNvSpPr>
            <p:nvPr/>
          </p:nvSpPr>
          <p:spPr bwMode="auto">
            <a:xfrm>
              <a:off x="387" y="1093"/>
              <a:ext cx="2141" cy="1891"/>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51209" name="Line 13"/>
            <p:cNvSpPr>
              <a:spLocks noChangeShapeType="1"/>
            </p:cNvSpPr>
            <p:nvPr/>
          </p:nvSpPr>
          <p:spPr bwMode="auto">
            <a:xfrm>
              <a:off x="387" y="1093"/>
              <a:ext cx="214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0" name="Line 14"/>
            <p:cNvSpPr>
              <a:spLocks noChangeShapeType="1"/>
            </p:cNvSpPr>
            <p:nvPr/>
          </p:nvSpPr>
          <p:spPr bwMode="auto">
            <a:xfrm>
              <a:off x="2528" y="1093"/>
              <a:ext cx="1" cy="18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1" name="Rectangle 15"/>
            <p:cNvSpPr>
              <a:spLocks noChangeArrowheads="1"/>
            </p:cNvSpPr>
            <p:nvPr/>
          </p:nvSpPr>
          <p:spPr bwMode="auto">
            <a:xfrm>
              <a:off x="387" y="1093"/>
              <a:ext cx="2141" cy="1891"/>
            </a:xfrm>
            <a:prstGeom prst="rect">
              <a:avLst/>
            </a:prstGeom>
            <a:noFill/>
            <a:ln w="7938">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51212" name="Line 16"/>
            <p:cNvSpPr>
              <a:spLocks noChangeShapeType="1"/>
            </p:cNvSpPr>
            <p:nvPr/>
          </p:nvSpPr>
          <p:spPr bwMode="auto">
            <a:xfrm>
              <a:off x="387" y="1093"/>
              <a:ext cx="1" cy="18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3" name="Line 17"/>
            <p:cNvSpPr>
              <a:spLocks noChangeShapeType="1"/>
            </p:cNvSpPr>
            <p:nvPr/>
          </p:nvSpPr>
          <p:spPr bwMode="auto">
            <a:xfrm>
              <a:off x="363" y="2984"/>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4" name="Line 18"/>
            <p:cNvSpPr>
              <a:spLocks noChangeShapeType="1"/>
            </p:cNvSpPr>
            <p:nvPr/>
          </p:nvSpPr>
          <p:spPr bwMode="auto">
            <a:xfrm>
              <a:off x="363" y="2860"/>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5" name="Line 19"/>
            <p:cNvSpPr>
              <a:spLocks noChangeShapeType="1"/>
            </p:cNvSpPr>
            <p:nvPr/>
          </p:nvSpPr>
          <p:spPr bwMode="auto">
            <a:xfrm>
              <a:off x="363" y="2731"/>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6" name="Line 20"/>
            <p:cNvSpPr>
              <a:spLocks noChangeShapeType="1"/>
            </p:cNvSpPr>
            <p:nvPr/>
          </p:nvSpPr>
          <p:spPr bwMode="auto">
            <a:xfrm>
              <a:off x="363" y="2606"/>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7" name="Line 21"/>
            <p:cNvSpPr>
              <a:spLocks noChangeShapeType="1"/>
            </p:cNvSpPr>
            <p:nvPr/>
          </p:nvSpPr>
          <p:spPr bwMode="auto">
            <a:xfrm>
              <a:off x="363" y="2482"/>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8" name="Line 22"/>
            <p:cNvSpPr>
              <a:spLocks noChangeShapeType="1"/>
            </p:cNvSpPr>
            <p:nvPr/>
          </p:nvSpPr>
          <p:spPr bwMode="auto">
            <a:xfrm>
              <a:off x="363" y="2352"/>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9" name="Line 23"/>
            <p:cNvSpPr>
              <a:spLocks noChangeShapeType="1"/>
            </p:cNvSpPr>
            <p:nvPr/>
          </p:nvSpPr>
          <p:spPr bwMode="auto">
            <a:xfrm>
              <a:off x="363" y="2228"/>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0" name="Line 24"/>
            <p:cNvSpPr>
              <a:spLocks noChangeShapeType="1"/>
            </p:cNvSpPr>
            <p:nvPr/>
          </p:nvSpPr>
          <p:spPr bwMode="auto">
            <a:xfrm>
              <a:off x="363" y="2103"/>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1" name="Line 25"/>
            <p:cNvSpPr>
              <a:spLocks noChangeShapeType="1"/>
            </p:cNvSpPr>
            <p:nvPr/>
          </p:nvSpPr>
          <p:spPr bwMode="auto">
            <a:xfrm>
              <a:off x="363" y="1974"/>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2" name="Line 26"/>
            <p:cNvSpPr>
              <a:spLocks noChangeShapeType="1"/>
            </p:cNvSpPr>
            <p:nvPr/>
          </p:nvSpPr>
          <p:spPr bwMode="auto">
            <a:xfrm>
              <a:off x="363" y="1849"/>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3" name="Line 27"/>
            <p:cNvSpPr>
              <a:spLocks noChangeShapeType="1"/>
            </p:cNvSpPr>
            <p:nvPr/>
          </p:nvSpPr>
          <p:spPr bwMode="auto">
            <a:xfrm>
              <a:off x="363" y="1725"/>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4" name="Line 28"/>
            <p:cNvSpPr>
              <a:spLocks noChangeShapeType="1"/>
            </p:cNvSpPr>
            <p:nvPr/>
          </p:nvSpPr>
          <p:spPr bwMode="auto">
            <a:xfrm>
              <a:off x="363" y="1596"/>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5" name="Line 29"/>
            <p:cNvSpPr>
              <a:spLocks noChangeShapeType="1"/>
            </p:cNvSpPr>
            <p:nvPr/>
          </p:nvSpPr>
          <p:spPr bwMode="auto">
            <a:xfrm>
              <a:off x="363" y="1471"/>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6" name="Line 30"/>
            <p:cNvSpPr>
              <a:spLocks noChangeShapeType="1"/>
            </p:cNvSpPr>
            <p:nvPr/>
          </p:nvSpPr>
          <p:spPr bwMode="auto">
            <a:xfrm>
              <a:off x="363" y="1346"/>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7" name="Line 31"/>
            <p:cNvSpPr>
              <a:spLocks noChangeShapeType="1"/>
            </p:cNvSpPr>
            <p:nvPr/>
          </p:nvSpPr>
          <p:spPr bwMode="auto">
            <a:xfrm>
              <a:off x="363" y="1217"/>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8" name="Line 32"/>
            <p:cNvSpPr>
              <a:spLocks noChangeShapeType="1"/>
            </p:cNvSpPr>
            <p:nvPr/>
          </p:nvSpPr>
          <p:spPr bwMode="auto">
            <a:xfrm>
              <a:off x="363" y="1093"/>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9" name="Line 33"/>
            <p:cNvSpPr>
              <a:spLocks noChangeShapeType="1"/>
            </p:cNvSpPr>
            <p:nvPr/>
          </p:nvSpPr>
          <p:spPr bwMode="auto">
            <a:xfrm flipV="1">
              <a:off x="387"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0" name="Line 34"/>
            <p:cNvSpPr>
              <a:spLocks noChangeShapeType="1"/>
            </p:cNvSpPr>
            <p:nvPr/>
          </p:nvSpPr>
          <p:spPr bwMode="auto">
            <a:xfrm flipV="1">
              <a:off x="531"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1" name="Line 35"/>
            <p:cNvSpPr>
              <a:spLocks noChangeShapeType="1"/>
            </p:cNvSpPr>
            <p:nvPr/>
          </p:nvSpPr>
          <p:spPr bwMode="auto">
            <a:xfrm flipV="1">
              <a:off x="674"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2" name="Line 36"/>
            <p:cNvSpPr>
              <a:spLocks noChangeShapeType="1"/>
            </p:cNvSpPr>
            <p:nvPr/>
          </p:nvSpPr>
          <p:spPr bwMode="auto">
            <a:xfrm flipV="1">
              <a:off x="813"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3" name="Line 37"/>
            <p:cNvSpPr>
              <a:spLocks noChangeShapeType="1"/>
            </p:cNvSpPr>
            <p:nvPr/>
          </p:nvSpPr>
          <p:spPr bwMode="auto">
            <a:xfrm flipV="1">
              <a:off x="957"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4" name="Line 38"/>
            <p:cNvSpPr>
              <a:spLocks noChangeShapeType="1"/>
            </p:cNvSpPr>
            <p:nvPr/>
          </p:nvSpPr>
          <p:spPr bwMode="auto">
            <a:xfrm flipV="1">
              <a:off x="1101"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5" name="Line 39"/>
            <p:cNvSpPr>
              <a:spLocks noChangeShapeType="1"/>
            </p:cNvSpPr>
            <p:nvPr/>
          </p:nvSpPr>
          <p:spPr bwMode="auto">
            <a:xfrm flipV="1">
              <a:off x="1244"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6" name="Line 40"/>
            <p:cNvSpPr>
              <a:spLocks noChangeShapeType="1"/>
            </p:cNvSpPr>
            <p:nvPr/>
          </p:nvSpPr>
          <p:spPr bwMode="auto">
            <a:xfrm flipV="1">
              <a:off x="1388"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7" name="Line 41"/>
            <p:cNvSpPr>
              <a:spLocks noChangeShapeType="1"/>
            </p:cNvSpPr>
            <p:nvPr/>
          </p:nvSpPr>
          <p:spPr bwMode="auto">
            <a:xfrm flipV="1">
              <a:off x="1527"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8" name="Line 42"/>
            <p:cNvSpPr>
              <a:spLocks noChangeShapeType="1"/>
            </p:cNvSpPr>
            <p:nvPr/>
          </p:nvSpPr>
          <p:spPr bwMode="auto">
            <a:xfrm flipV="1">
              <a:off x="1671"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9" name="Line 43"/>
            <p:cNvSpPr>
              <a:spLocks noChangeShapeType="1"/>
            </p:cNvSpPr>
            <p:nvPr/>
          </p:nvSpPr>
          <p:spPr bwMode="auto">
            <a:xfrm flipV="1">
              <a:off x="1814"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40" name="Line 44"/>
            <p:cNvSpPr>
              <a:spLocks noChangeShapeType="1"/>
            </p:cNvSpPr>
            <p:nvPr/>
          </p:nvSpPr>
          <p:spPr bwMode="auto">
            <a:xfrm flipV="1">
              <a:off x="1958"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41" name="Line 45"/>
            <p:cNvSpPr>
              <a:spLocks noChangeShapeType="1"/>
            </p:cNvSpPr>
            <p:nvPr/>
          </p:nvSpPr>
          <p:spPr bwMode="auto">
            <a:xfrm flipV="1">
              <a:off x="2102"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42" name="Line 46"/>
            <p:cNvSpPr>
              <a:spLocks noChangeShapeType="1"/>
            </p:cNvSpPr>
            <p:nvPr/>
          </p:nvSpPr>
          <p:spPr bwMode="auto">
            <a:xfrm flipV="1">
              <a:off x="2241"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43" name="Line 47"/>
            <p:cNvSpPr>
              <a:spLocks noChangeShapeType="1"/>
            </p:cNvSpPr>
            <p:nvPr/>
          </p:nvSpPr>
          <p:spPr bwMode="auto">
            <a:xfrm flipV="1">
              <a:off x="2384"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44" name="Line 48"/>
            <p:cNvSpPr>
              <a:spLocks noChangeShapeType="1"/>
            </p:cNvSpPr>
            <p:nvPr/>
          </p:nvSpPr>
          <p:spPr bwMode="auto">
            <a:xfrm flipV="1">
              <a:off x="2528" y="2984"/>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45" name="Freeform 49"/>
            <p:cNvSpPr>
              <a:spLocks/>
            </p:cNvSpPr>
            <p:nvPr/>
          </p:nvSpPr>
          <p:spPr bwMode="auto">
            <a:xfrm>
              <a:off x="1795" y="1811"/>
              <a:ext cx="39" cy="38"/>
            </a:xfrm>
            <a:custGeom>
              <a:avLst/>
              <a:gdLst>
                <a:gd name="T0" fmla="*/ 19 w 39"/>
                <a:gd name="T1" fmla="*/ 0 h 38"/>
                <a:gd name="T2" fmla="*/ 39 w 39"/>
                <a:gd name="T3" fmla="*/ 19 h 38"/>
                <a:gd name="T4" fmla="*/ 19 w 39"/>
                <a:gd name="T5" fmla="*/ 38 h 38"/>
                <a:gd name="T6" fmla="*/ 0 w 39"/>
                <a:gd name="T7" fmla="*/ 19 h 38"/>
                <a:gd name="T8" fmla="*/ 19 w 39"/>
                <a:gd name="T9" fmla="*/ 0 h 38"/>
                <a:gd name="T10" fmla="*/ 0 60000 65536"/>
                <a:gd name="T11" fmla="*/ 0 60000 65536"/>
                <a:gd name="T12" fmla="*/ 0 60000 65536"/>
                <a:gd name="T13" fmla="*/ 0 60000 65536"/>
                <a:gd name="T14" fmla="*/ 0 60000 65536"/>
                <a:gd name="T15" fmla="*/ 0 w 39"/>
                <a:gd name="T16" fmla="*/ 0 h 38"/>
                <a:gd name="T17" fmla="*/ 39 w 39"/>
                <a:gd name="T18" fmla="*/ 38 h 38"/>
              </a:gdLst>
              <a:ahLst/>
              <a:cxnLst>
                <a:cxn ang="T10">
                  <a:pos x="T0" y="T1"/>
                </a:cxn>
                <a:cxn ang="T11">
                  <a:pos x="T2" y="T3"/>
                </a:cxn>
                <a:cxn ang="T12">
                  <a:pos x="T4" y="T5"/>
                </a:cxn>
                <a:cxn ang="T13">
                  <a:pos x="T6" y="T7"/>
                </a:cxn>
                <a:cxn ang="T14">
                  <a:pos x="T8" y="T9"/>
                </a:cxn>
              </a:cxnLst>
              <a:rect l="T15" t="T16" r="T17" b="T18"/>
              <a:pathLst>
                <a:path w="39" h="38">
                  <a:moveTo>
                    <a:pt x="19" y="0"/>
                  </a:moveTo>
                  <a:lnTo>
                    <a:pt x="39"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246" name="Freeform 50"/>
            <p:cNvSpPr>
              <a:spLocks/>
            </p:cNvSpPr>
            <p:nvPr/>
          </p:nvSpPr>
          <p:spPr bwMode="auto">
            <a:xfrm>
              <a:off x="1508" y="1940"/>
              <a:ext cx="38" cy="39"/>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0 60000 65536"/>
                <a:gd name="T11" fmla="*/ 0 60000 65536"/>
                <a:gd name="T12" fmla="*/ 0 60000 65536"/>
                <a:gd name="T13" fmla="*/ 0 60000 65536"/>
                <a:gd name="T14" fmla="*/ 0 60000 65536"/>
                <a:gd name="T15" fmla="*/ 0 w 38"/>
                <a:gd name="T16" fmla="*/ 0 h 39"/>
                <a:gd name="T17" fmla="*/ 38 w 38"/>
                <a:gd name="T18" fmla="*/ 39 h 39"/>
              </a:gdLst>
              <a:ahLst/>
              <a:cxnLst>
                <a:cxn ang="T10">
                  <a:pos x="T0" y="T1"/>
                </a:cxn>
                <a:cxn ang="T11">
                  <a:pos x="T2" y="T3"/>
                </a:cxn>
                <a:cxn ang="T12">
                  <a:pos x="T4" y="T5"/>
                </a:cxn>
                <a:cxn ang="T13">
                  <a:pos x="T6" y="T7"/>
                </a:cxn>
                <a:cxn ang="T14">
                  <a:pos x="T8" y="T9"/>
                </a:cxn>
              </a:cxnLst>
              <a:rect l="T15" t="T16" r="T17" b="T18"/>
              <a:pathLst>
                <a:path w="38" h="39">
                  <a:moveTo>
                    <a:pt x="19" y="0"/>
                  </a:moveTo>
                  <a:lnTo>
                    <a:pt x="38" y="20"/>
                  </a:lnTo>
                  <a:lnTo>
                    <a:pt x="19" y="39"/>
                  </a:lnTo>
                  <a:lnTo>
                    <a:pt x="0" y="20"/>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247" name="Freeform 51"/>
            <p:cNvSpPr>
              <a:spLocks/>
            </p:cNvSpPr>
            <p:nvPr/>
          </p:nvSpPr>
          <p:spPr bwMode="auto">
            <a:xfrm>
              <a:off x="2222" y="1864"/>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248" name="Freeform 52"/>
            <p:cNvSpPr>
              <a:spLocks/>
            </p:cNvSpPr>
            <p:nvPr/>
          </p:nvSpPr>
          <p:spPr bwMode="auto">
            <a:xfrm>
              <a:off x="1652" y="1859"/>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249" name="Freeform 53"/>
            <p:cNvSpPr>
              <a:spLocks/>
            </p:cNvSpPr>
            <p:nvPr/>
          </p:nvSpPr>
          <p:spPr bwMode="auto">
            <a:xfrm>
              <a:off x="1939" y="1797"/>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250" name="Freeform 54"/>
            <p:cNvSpPr>
              <a:spLocks/>
            </p:cNvSpPr>
            <p:nvPr/>
          </p:nvSpPr>
          <p:spPr bwMode="auto">
            <a:xfrm>
              <a:off x="2365" y="1945"/>
              <a:ext cx="39" cy="38"/>
            </a:xfrm>
            <a:custGeom>
              <a:avLst/>
              <a:gdLst>
                <a:gd name="T0" fmla="*/ 19 w 39"/>
                <a:gd name="T1" fmla="*/ 0 h 38"/>
                <a:gd name="T2" fmla="*/ 39 w 39"/>
                <a:gd name="T3" fmla="*/ 19 h 38"/>
                <a:gd name="T4" fmla="*/ 19 w 39"/>
                <a:gd name="T5" fmla="*/ 38 h 38"/>
                <a:gd name="T6" fmla="*/ 0 w 39"/>
                <a:gd name="T7" fmla="*/ 19 h 38"/>
                <a:gd name="T8" fmla="*/ 19 w 39"/>
                <a:gd name="T9" fmla="*/ 0 h 38"/>
                <a:gd name="T10" fmla="*/ 0 60000 65536"/>
                <a:gd name="T11" fmla="*/ 0 60000 65536"/>
                <a:gd name="T12" fmla="*/ 0 60000 65536"/>
                <a:gd name="T13" fmla="*/ 0 60000 65536"/>
                <a:gd name="T14" fmla="*/ 0 60000 65536"/>
                <a:gd name="T15" fmla="*/ 0 w 39"/>
                <a:gd name="T16" fmla="*/ 0 h 38"/>
                <a:gd name="T17" fmla="*/ 39 w 39"/>
                <a:gd name="T18" fmla="*/ 38 h 38"/>
              </a:gdLst>
              <a:ahLst/>
              <a:cxnLst>
                <a:cxn ang="T10">
                  <a:pos x="T0" y="T1"/>
                </a:cxn>
                <a:cxn ang="T11">
                  <a:pos x="T2" y="T3"/>
                </a:cxn>
                <a:cxn ang="T12">
                  <a:pos x="T4" y="T5"/>
                </a:cxn>
                <a:cxn ang="T13">
                  <a:pos x="T6" y="T7"/>
                </a:cxn>
                <a:cxn ang="T14">
                  <a:pos x="T8" y="T9"/>
                </a:cxn>
              </a:cxnLst>
              <a:rect l="T15" t="T16" r="T17" b="T18"/>
              <a:pathLst>
                <a:path w="39" h="38">
                  <a:moveTo>
                    <a:pt x="19" y="0"/>
                  </a:moveTo>
                  <a:lnTo>
                    <a:pt x="39"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251" name="Freeform 55"/>
            <p:cNvSpPr>
              <a:spLocks/>
            </p:cNvSpPr>
            <p:nvPr/>
          </p:nvSpPr>
          <p:spPr bwMode="auto">
            <a:xfrm>
              <a:off x="1225" y="2194"/>
              <a:ext cx="39" cy="38"/>
            </a:xfrm>
            <a:custGeom>
              <a:avLst/>
              <a:gdLst>
                <a:gd name="T0" fmla="*/ 19 w 39"/>
                <a:gd name="T1" fmla="*/ 0 h 38"/>
                <a:gd name="T2" fmla="*/ 39 w 39"/>
                <a:gd name="T3" fmla="*/ 19 h 38"/>
                <a:gd name="T4" fmla="*/ 19 w 39"/>
                <a:gd name="T5" fmla="*/ 38 h 38"/>
                <a:gd name="T6" fmla="*/ 0 w 39"/>
                <a:gd name="T7" fmla="*/ 19 h 38"/>
                <a:gd name="T8" fmla="*/ 19 w 39"/>
                <a:gd name="T9" fmla="*/ 0 h 38"/>
                <a:gd name="T10" fmla="*/ 0 60000 65536"/>
                <a:gd name="T11" fmla="*/ 0 60000 65536"/>
                <a:gd name="T12" fmla="*/ 0 60000 65536"/>
                <a:gd name="T13" fmla="*/ 0 60000 65536"/>
                <a:gd name="T14" fmla="*/ 0 60000 65536"/>
                <a:gd name="T15" fmla="*/ 0 w 39"/>
                <a:gd name="T16" fmla="*/ 0 h 38"/>
                <a:gd name="T17" fmla="*/ 39 w 39"/>
                <a:gd name="T18" fmla="*/ 38 h 38"/>
              </a:gdLst>
              <a:ahLst/>
              <a:cxnLst>
                <a:cxn ang="T10">
                  <a:pos x="T0" y="T1"/>
                </a:cxn>
                <a:cxn ang="T11">
                  <a:pos x="T2" y="T3"/>
                </a:cxn>
                <a:cxn ang="T12">
                  <a:pos x="T4" y="T5"/>
                </a:cxn>
                <a:cxn ang="T13">
                  <a:pos x="T6" y="T7"/>
                </a:cxn>
                <a:cxn ang="T14">
                  <a:pos x="T8" y="T9"/>
                </a:cxn>
              </a:cxnLst>
              <a:rect l="T15" t="T16" r="T17" b="T18"/>
              <a:pathLst>
                <a:path w="39" h="38">
                  <a:moveTo>
                    <a:pt x="19" y="0"/>
                  </a:moveTo>
                  <a:lnTo>
                    <a:pt x="39"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252" name="Freeform 56"/>
            <p:cNvSpPr>
              <a:spLocks/>
            </p:cNvSpPr>
            <p:nvPr/>
          </p:nvSpPr>
          <p:spPr bwMode="auto">
            <a:xfrm>
              <a:off x="938" y="2573"/>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253" name="Freeform 57"/>
            <p:cNvSpPr>
              <a:spLocks/>
            </p:cNvSpPr>
            <p:nvPr/>
          </p:nvSpPr>
          <p:spPr bwMode="auto">
            <a:xfrm>
              <a:off x="2083" y="1816"/>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254" name="Freeform 58"/>
            <p:cNvSpPr>
              <a:spLocks/>
            </p:cNvSpPr>
            <p:nvPr/>
          </p:nvSpPr>
          <p:spPr bwMode="auto">
            <a:xfrm>
              <a:off x="1369" y="2051"/>
              <a:ext cx="38" cy="38"/>
            </a:xfrm>
            <a:custGeom>
              <a:avLst/>
              <a:gdLst>
                <a:gd name="T0" fmla="*/ 19 w 38"/>
                <a:gd name="T1" fmla="*/ 0 h 38"/>
                <a:gd name="T2" fmla="*/ 38 w 38"/>
                <a:gd name="T3" fmla="*/ 19 h 38"/>
                <a:gd name="T4" fmla="*/ 19 w 38"/>
                <a:gd name="T5" fmla="*/ 38 h 38"/>
                <a:gd name="T6" fmla="*/ 0 w 38"/>
                <a:gd name="T7" fmla="*/ 19 h 38"/>
                <a:gd name="T8" fmla="*/ 19 w 38"/>
                <a:gd name="T9" fmla="*/ 0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19" y="0"/>
                  </a:moveTo>
                  <a:lnTo>
                    <a:pt x="38" y="19"/>
                  </a:lnTo>
                  <a:lnTo>
                    <a:pt x="19" y="38"/>
                  </a:lnTo>
                  <a:lnTo>
                    <a:pt x="0" y="19"/>
                  </a:lnTo>
                  <a:lnTo>
                    <a:pt x="19" y="0"/>
                  </a:lnTo>
                  <a:close/>
                </a:path>
              </a:pathLst>
            </a:custGeom>
            <a:solidFill>
              <a:srgbClr val="000080"/>
            </a:solidFill>
            <a:ln w="7938">
              <a:solidFill>
                <a:srgbClr val="000080"/>
              </a:solidFill>
              <a:prstDash val="solid"/>
              <a:round/>
              <a:headEnd/>
              <a:tailEnd/>
            </a:ln>
          </p:spPr>
          <p:txBody>
            <a:bodyPr/>
            <a:lstStyle/>
            <a:p>
              <a:endParaRPr lang="en-US"/>
            </a:p>
          </p:txBody>
        </p:sp>
        <p:sp>
          <p:nvSpPr>
            <p:cNvPr id="51255" name="Freeform 59"/>
            <p:cNvSpPr>
              <a:spLocks/>
            </p:cNvSpPr>
            <p:nvPr/>
          </p:nvSpPr>
          <p:spPr bwMode="auto">
            <a:xfrm>
              <a:off x="1081" y="2367"/>
              <a:ext cx="39" cy="38"/>
            </a:xfrm>
            <a:custGeom>
              <a:avLst/>
              <a:gdLst>
                <a:gd name="T0" fmla="*/ 20 w 39"/>
                <a:gd name="T1" fmla="*/ 0 h 38"/>
                <a:gd name="T2" fmla="*/ 39 w 39"/>
                <a:gd name="T3" fmla="*/ 19 h 38"/>
                <a:gd name="T4" fmla="*/ 20 w 39"/>
                <a:gd name="T5" fmla="*/ 38 h 38"/>
                <a:gd name="T6" fmla="*/ 0 w 39"/>
                <a:gd name="T7" fmla="*/ 19 h 38"/>
                <a:gd name="T8" fmla="*/ 20 w 39"/>
                <a:gd name="T9" fmla="*/ 0 h 38"/>
                <a:gd name="T10" fmla="*/ 0 60000 65536"/>
                <a:gd name="T11" fmla="*/ 0 60000 65536"/>
                <a:gd name="T12" fmla="*/ 0 60000 65536"/>
                <a:gd name="T13" fmla="*/ 0 60000 65536"/>
                <a:gd name="T14" fmla="*/ 0 60000 65536"/>
                <a:gd name="T15" fmla="*/ 0 w 39"/>
                <a:gd name="T16" fmla="*/ 0 h 38"/>
                <a:gd name="T17" fmla="*/ 39 w 39"/>
                <a:gd name="T18" fmla="*/ 38 h 38"/>
              </a:gdLst>
              <a:ahLst/>
              <a:cxnLst>
                <a:cxn ang="T10">
                  <a:pos x="T0" y="T1"/>
                </a:cxn>
                <a:cxn ang="T11">
                  <a:pos x="T2" y="T3"/>
                </a:cxn>
                <a:cxn ang="T12">
                  <a:pos x="T4" y="T5"/>
                </a:cxn>
                <a:cxn ang="T13">
                  <a:pos x="T6" y="T7"/>
                </a:cxn>
                <a:cxn ang="T14">
                  <a:pos x="T8" y="T9"/>
                </a:cxn>
              </a:cxnLst>
              <a:rect l="T15" t="T16" r="T17" b="T18"/>
              <a:pathLst>
                <a:path w="39" h="38">
                  <a:moveTo>
                    <a:pt x="20" y="0"/>
                  </a:moveTo>
                  <a:lnTo>
                    <a:pt x="39" y="19"/>
                  </a:lnTo>
                  <a:lnTo>
                    <a:pt x="20" y="38"/>
                  </a:lnTo>
                  <a:lnTo>
                    <a:pt x="0" y="19"/>
                  </a:lnTo>
                  <a:lnTo>
                    <a:pt x="20" y="0"/>
                  </a:lnTo>
                  <a:close/>
                </a:path>
              </a:pathLst>
            </a:custGeom>
            <a:solidFill>
              <a:srgbClr val="000080"/>
            </a:solidFill>
            <a:ln w="7938">
              <a:solidFill>
                <a:srgbClr val="000080"/>
              </a:solidFill>
              <a:prstDash val="solid"/>
              <a:round/>
              <a:headEnd/>
              <a:tailEnd/>
            </a:ln>
          </p:spPr>
          <p:txBody>
            <a:bodyPr/>
            <a:lstStyle/>
            <a:p>
              <a:endParaRPr lang="en-US"/>
            </a:p>
          </p:txBody>
        </p:sp>
        <p:sp>
          <p:nvSpPr>
            <p:cNvPr id="51256" name="Rectangle 60"/>
            <p:cNvSpPr>
              <a:spLocks noChangeArrowheads="1"/>
            </p:cNvSpPr>
            <p:nvPr/>
          </p:nvSpPr>
          <p:spPr bwMode="auto">
            <a:xfrm>
              <a:off x="291" y="2946"/>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0</a:t>
              </a:r>
              <a:endParaRPr lang="en-US" altLang="en-US"/>
            </a:p>
          </p:txBody>
        </p:sp>
        <p:sp>
          <p:nvSpPr>
            <p:cNvPr id="51257" name="Rectangle 61"/>
            <p:cNvSpPr>
              <a:spLocks noChangeArrowheads="1"/>
            </p:cNvSpPr>
            <p:nvPr/>
          </p:nvSpPr>
          <p:spPr bwMode="auto">
            <a:xfrm>
              <a:off x="291" y="2822"/>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a:t>
              </a:r>
              <a:endParaRPr lang="en-US" altLang="en-US"/>
            </a:p>
          </p:txBody>
        </p:sp>
        <p:sp>
          <p:nvSpPr>
            <p:cNvPr id="51258" name="Rectangle 62"/>
            <p:cNvSpPr>
              <a:spLocks noChangeArrowheads="1"/>
            </p:cNvSpPr>
            <p:nvPr/>
          </p:nvSpPr>
          <p:spPr bwMode="auto">
            <a:xfrm>
              <a:off x="291" y="2692"/>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2</a:t>
              </a:r>
              <a:endParaRPr lang="en-US" altLang="en-US"/>
            </a:p>
          </p:txBody>
        </p:sp>
        <p:sp>
          <p:nvSpPr>
            <p:cNvPr id="51259" name="Rectangle 63"/>
            <p:cNvSpPr>
              <a:spLocks noChangeArrowheads="1"/>
            </p:cNvSpPr>
            <p:nvPr/>
          </p:nvSpPr>
          <p:spPr bwMode="auto">
            <a:xfrm>
              <a:off x="291" y="2568"/>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3</a:t>
              </a:r>
              <a:endParaRPr lang="en-US" altLang="en-US"/>
            </a:p>
          </p:txBody>
        </p:sp>
        <p:sp>
          <p:nvSpPr>
            <p:cNvPr id="51260" name="Rectangle 64"/>
            <p:cNvSpPr>
              <a:spLocks noChangeArrowheads="1"/>
            </p:cNvSpPr>
            <p:nvPr/>
          </p:nvSpPr>
          <p:spPr bwMode="auto">
            <a:xfrm>
              <a:off x="291" y="2443"/>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4</a:t>
              </a:r>
              <a:endParaRPr lang="en-US" altLang="en-US"/>
            </a:p>
          </p:txBody>
        </p:sp>
        <p:sp>
          <p:nvSpPr>
            <p:cNvPr id="51261" name="Rectangle 65"/>
            <p:cNvSpPr>
              <a:spLocks noChangeArrowheads="1"/>
            </p:cNvSpPr>
            <p:nvPr/>
          </p:nvSpPr>
          <p:spPr bwMode="auto">
            <a:xfrm>
              <a:off x="291" y="2314"/>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5</a:t>
              </a:r>
              <a:endParaRPr lang="en-US" altLang="en-US"/>
            </a:p>
          </p:txBody>
        </p:sp>
        <p:sp>
          <p:nvSpPr>
            <p:cNvPr id="51262" name="Rectangle 66"/>
            <p:cNvSpPr>
              <a:spLocks noChangeArrowheads="1"/>
            </p:cNvSpPr>
            <p:nvPr/>
          </p:nvSpPr>
          <p:spPr bwMode="auto">
            <a:xfrm>
              <a:off x="291" y="2189"/>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6</a:t>
              </a:r>
              <a:endParaRPr lang="en-US" altLang="en-US"/>
            </a:p>
          </p:txBody>
        </p:sp>
        <p:sp>
          <p:nvSpPr>
            <p:cNvPr id="51263" name="Rectangle 67"/>
            <p:cNvSpPr>
              <a:spLocks noChangeArrowheads="1"/>
            </p:cNvSpPr>
            <p:nvPr/>
          </p:nvSpPr>
          <p:spPr bwMode="auto">
            <a:xfrm>
              <a:off x="291" y="2065"/>
              <a:ext cx="3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7</a:t>
              </a:r>
              <a:endParaRPr lang="en-US" altLang="en-US"/>
            </a:p>
          </p:txBody>
        </p:sp>
        <p:sp>
          <p:nvSpPr>
            <p:cNvPr id="51264" name="Rectangle 68"/>
            <p:cNvSpPr>
              <a:spLocks noChangeArrowheads="1"/>
            </p:cNvSpPr>
            <p:nvPr/>
          </p:nvSpPr>
          <p:spPr bwMode="auto">
            <a:xfrm>
              <a:off x="291" y="1936"/>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8</a:t>
              </a:r>
              <a:endParaRPr lang="en-US" altLang="en-US"/>
            </a:p>
          </p:txBody>
        </p:sp>
        <p:sp>
          <p:nvSpPr>
            <p:cNvPr id="51265" name="Rectangle 69"/>
            <p:cNvSpPr>
              <a:spLocks noChangeArrowheads="1"/>
            </p:cNvSpPr>
            <p:nvPr/>
          </p:nvSpPr>
          <p:spPr bwMode="auto">
            <a:xfrm>
              <a:off x="291" y="1811"/>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9</a:t>
              </a:r>
              <a:endParaRPr lang="en-US" altLang="en-US"/>
            </a:p>
          </p:txBody>
        </p:sp>
        <p:sp>
          <p:nvSpPr>
            <p:cNvPr id="51266" name="Rectangle 70"/>
            <p:cNvSpPr>
              <a:spLocks noChangeArrowheads="1"/>
            </p:cNvSpPr>
            <p:nvPr/>
          </p:nvSpPr>
          <p:spPr bwMode="auto">
            <a:xfrm>
              <a:off x="253" y="1687"/>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10</a:t>
              </a:r>
              <a:endParaRPr lang="en-US" altLang="en-US"/>
            </a:p>
          </p:txBody>
        </p:sp>
        <p:sp>
          <p:nvSpPr>
            <p:cNvPr id="51267" name="Rectangle 71"/>
            <p:cNvSpPr>
              <a:spLocks noChangeArrowheads="1"/>
            </p:cNvSpPr>
            <p:nvPr/>
          </p:nvSpPr>
          <p:spPr bwMode="auto">
            <a:xfrm>
              <a:off x="253" y="1557"/>
              <a:ext cx="65"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11</a:t>
              </a:r>
              <a:endParaRPr lang="en-US" altLang="en-US"/>
            </a:p>
          </p:txBody>
        </p:sp>
        <p:sp>
          <p:nvSpPr>
            <p:cNvPr id="51268" name="Rectangle 72"/>
            <p:cNvSpPr>
              <a:spLocks noChangeArrowheads="1"/>
            </p:cNvSpPr>
            <p:nvPr/>
          </p:nvSpPr>
          <p:spPr bwMode="auto">
            <a:xfrm>
              <a:off x="253" y="1433"/>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12</a:t>
              </a:r>
              <a:endParaRPr lang="en-US" altLang="en-US"/>
            </a:p>
          </p:txBody>
        </p:sp>
        <p:sp>
          <p:nvSpPr>
            <p:cNvPr id="51269" name="Rectangle 73"/>
            <p:cNvSpPr>
              <a:spLocks noChangeArrowheads="1"/>
            </p:cNvSpPr>
            <p:nvPr/>
          </p:nvSpPr>
          <p:spPr bwMode="auto">
            <a:xfrm>
              <a:off x="253" y="1308"/>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13</a:t>
              </a:r>
              <a:endParaRPr lang="en-US" altLang="en-US"/>
            </a:p>
          </p:txBody>
        </p:sp>
        <p:sp>
          <p:nvSpPr>
            <p:cNvPr id="51270" name="Rectangle 74"/>
            <p:cNvSpPr>
              <a:spLocks noChangeArrowheads="1"/>
            </p:cNvSpPr>
            <p:nvPr/>
          </p:nvSpPr>
          <p:spPr bwMode="auto">
            <a:xfrm>
              <a:off x="253" y="1179"/>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14</a:t>
              </a:r>
              <a:endParaRPr lang="en-US" altLang="en-US"/>
            </a:p>
          </p:txBody>
        </p:sp>
        <p:sp>
          <p:nvSpPr>
            <p:cNvPr id="51271" name="Rectangle 75"/>
            <p:cNvSpPr>
              <a:spLocks noChangeArrowheads="1"/>
            </p:cNvSpPr>
            <p:nvPr/>
          </p:nvSpPr>
          <p:spPr bwMode="auto">
            <a:xfrm>
              <a:off x="253" y="1054"/>
              <a:ext cx="64"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15</a:t>
              </a:r>
              <a:endParaRPr lang="en-US" altLang="en-US"/>
            </a:p>
          </p:txBody>
        </p:sp>
        <p:sp>
          <p:nvSpPr>
            <p:cNvPr id="51272" name="Rectangle 76"/>
            <p:cNvSpPr>
              <a:spLocks noChangeArrowheads="1"/>
            </p:cNvSpPr>
            <p:nvPr/>
          </p:nvSpPr>
          <p:spPr bwMode="auto">
            <a:xfrm>
              <a:off x="368" y="3051"/>
              <a:ext cx="33"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0</a:t>
              </a:r>
              <a:endParaRPr lang="en-US" altLang="en-US"/>
            </a:p>
          </p:txBody>
        </p:sp>
        <p:sp>
          <p:nvSpPr>
            <p:cNvPr id="51273" name="Rectangle 77"/>
            <p:cNvSpPr>
              <a:spLocks noChangeArrowheads="1"/>
            </p:cNvSpPr>
            <p:nvPr/>
          </p:nvSpPr>
          <p:spPr bwMode="auto">
            <a:xfrm>
              <a:off x="511" y="3051"/>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a:t>
              </a:r>
              <a:endParaRPr lang="en-US" altLang="en-US"/>
            </a:p>
          </p:txBody>
        </p:sp>
        <p:sp>
          <p:nvSpPr>
            <p:cNvPr id="51274" name="Rectangle 78"/>
            <p:cNvSpPr>
              <a:spLocks noChangeArrowheads="1"/>
            </p:cNvSpPr>
            <p:nvPr/>
          </p:nvSpPr>
          <p:spPr bwMode="auto">
            <a:xfrm>
              <a:off x="655" y="3051"/>
              <a:ext cx="33"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2</a:t>
              </a:r>
              <a:endParaRPr lang="en-US" altLang="en-US"/>
            </a:p>
          </p:txBody>
        </p:sp>
        <p:sp>
          <p:nvSpPr>
            <p:cNvPr id="51275" name="Rectangle 79"/>
            <p:cNvSpPr>
              <a:spLocks noChangeArrowheads="1"/>
            </p:cNvSpPr>
            <p:nvPr/>
          </p:nvSpPr>
          <p:spPr bwMode="auto">
            <a:xfrm>
              <a:off x="794" y="3051"/>
              <a:ext cx="33"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3</a:t>
              </a:r>
              <a:endParaRPr lang="en-US" altLang="en-US"/>
            </a:p>
          </p:txBody>
        </p:sp>
        <p:sp>
          <p:nvSpPr>
            <p:cNvPr id="51276" name="Rectangle 80"/>
            <p:cNvSpPr>
              <a:spLocks noChangeArrowheads="1"/>
            </p:cNvSpPr>
            <p:nvPr/>
          </p:nvSpPr>
          <p:spPr bwMode="auto">
            <a:xfrm>
              <a:off x="938" y="3051"/>
              <a:ext cx="33"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4</a:t>
              </a:r>
              <a:endParaRPr lang="en-US" altLang="en-US"/>
            </a:p>
          </p:txBody>
        </p:sp>
        <p:sp>
          <p:nvSpPr>
            <p:cNvPr id="51277" name="Rectangle 81"/>
            <p:cNvSpPr>
              <a:spLocks noChangeArrowheads="1"/>
            </p:cNvSpPr>
            <p:nvPr/>
          </p:nvSpPr>
          <p:spPr bwMode="auto">
            <a:xfrm>
              <a:off x="1081" y="3051"/>
              <a:ext cx="3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5</a:t>
              </a:r>
              <a:endParaRPr lang="en-US" altLang="en-US"/>
            </a:p>
          </p:txBody>
        </p:sp>
        <p:sp>
          <p:nvSpPr>
            <p:cNvPr id="51278" name="Rectangle 82"/>
            <p:cNvSpPr>
              <a:spLocks noChangeArrowheads="1"/>
            </p:cNvSpPr>
            <p:nvPr/>
          </p:nvSpPr>
          <p:spPr bwMode="auto">
            <a:xfrm>
              <a:off x="1225" y="3051"/>
              <a:ext cx="33"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6</a:t>
              </a:r>
              <a:endParaRPr lang="en-US" altLang="en-US"/>
            </a:p>
          </p:txBody>
        </p:sp>
        <p:sp>
          <p:nvSpPr>
            <p:cNvPr id="51279" name="Rectangle 83"/>
            <p:cNvSpPr>
              <a:spLocks noChangeArrowheads="1"/>
            </p:cNvSpPr>
            <p:nvPr/>
          </p:nvSpPr>
          <p:spPr bwMode="auto">
            <a:xfrm>
              <a:off x="1369" y="3051"/>
              <a:ext cx="33"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7</a:t>
              </a:r>
              <a:endParaRPr lang="en-US" altLang="en-US"/>
            </a:p>
          </p:txBody>
        </p:sp>
        <p:sp>
          <p:nvSpPr>
            <p:cNvPr id="51280" name="Rectangle 84"/>
            <p:cNvSpPr>
              <a:spLocks noChangeArrowheads="1"/>
            </p:cNvSpPr>
            <p:nvPr/>
          </p:nvSpPr>
          <p:spPr bwMode="auto">
            <a:xfrm>
              <a:off x="1508" y="3051"/>
              <a:ext cx="33"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8</a:t>
              </a:r>
              <a:endParaRPr lang="en-US" altLang="en-US"/>
            </a:p>
          </p:txBody>
        </p:sp>
        <p:sp>
          <p:nvSpPr>
            <p:cNvPr id="51281" name="Rectangle 85"/>
            <p:cNvSpPr>
              <a:spLocks noChangeArrowheads="1"/>
            </p:cNvSpPr>
            <p:nvPr/>
          </p:nvSpPr>
          <p:spPr bwMode="auto">
            <a:xfrm>
              <a:off x="1652" y="3051"/>
              <a:ext cx="33"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9</a:t>
              </a:r>
              <a:endParaRPr lang="en-US" altLang="en-US"/>
            </a:p>
          </p:txBody>
        </p:sp>
        <p:sp>
          <p:nvSpPr>
            <p:cNvPr id="51282" name="Rectangle 86"/>
            <p:cNvSpPr>
              <a:spLocks noChangeArrowheads="1"/>
            </p:cNvSpPr>
            <p:nvPr/>
          </p:nvSpPr>
          <p:spPr bwMode="auto">
            <a:xfrm>
              <a:off x="1776" y="305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10</a:t>
              </a:r>
              <a:endParaRPr lang="en-US" altLang="en-US"/>
            </a:p>
          </p:txBody>
        </p:sp>
        <p:sp>
          <p:nvSpPr>
            <p:cNvPr id="51283" name="Rectangle 87"/>
            <p:cNvSpPr>
              <a:spLocks noChangeArrowheads="1"/>
            </p:cNvSpPr>
            <p:nvPr/>
          </p:nvSpPr>
          <p:spPr bwMode="auto">
            <a:xfrm>
              <a:off x="1920" y="305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11</a:t>
              </a:r>
              <a:endParaRPr lang="en-US" altLang="en-US"/>
            </a:p>
          </p:txBody>
        </p:sp>
        <p:sp>
          <p:nvSpPr>
            <p:cNvPr id="51284" name="Rectangle 88"/>
            <p:cNvSpPr>
              <a:spLocks noChangeArrowheads="1"/>
            </p:cNvSpPr>
            <p:nvPr/>
          </p:nvSpPr>
          <p:spPr bwMode="auto">
            <a:xfrm>
              <a:off x="2063" y="305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12</a:t>
              </a:r>
              <a:endParaRPr lang="en-US" altLang="en-US"/>
            </a:p>
          </p:txBody>
        </p:sp>
        <p:sp>
          <p:nvSpPr>
            <p:cNvPr id="51285" name="Rectangle 89"/>
            <p:cNvSpPr>
              <a:spLocks noChangeArrowheads="1"/>
            </p:cNvSpPr>
            <p:nvPr/>
          </p:nvSpPr>
          <p:spPr bwMode="auto">
            <a:xfrm>
              <a:off x="2202" y="305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13</a:t>
              </a:r>
              <a:endParaRPr lang="en-US" altLang="en-US"/>
            </a:p>
          </p:txBody>
        </p:sp>
        <p:sp>
          <p:nvSpPr>
            <p:cNvPr id="51286" name="Rectangle 90"/>
            <p:cNvSpPr>
              <a:spLocks noChangeArrowheads="1"/>
            </p:cNvSpPr>
            <p:nvPr/>
          </p:nvSpPr>
          <p:spPr bwMode="auto">
            <a:xfrm>
              <a:off x="2346" y="305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14</a:t>
              </a:r>
              <a:endParaRPr lang="en-US" altLang="en-US"/>
            </a:p>
          </p:txBody>
        </p:sp>
        <p:sp>
          <p:nvSpPr>
            <p:cNvPr id="51287" name="Rectangle 91"/>
            <p:cNvSpPr>
              <a:spLocks noChangeArrowheads="1"/>
            </p:cNvSpPr>
            <p:nvPr/>
          </p:nvSpPr>
          <p:spPr bwMode="auto">
            <a:xfrm>
              <a:off x="2490" y="3051"/>
              <a:ext cx="64"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a:t>15</a:t>
              </a:r>
              <a:endParaRPr lang="en-US" altLang="en-US"/>
            </a:p>
          </p:txBody>
        </p:sp>
      </p:grpSp>
      <p:sp>
        <p:nvSpPr>
          <p:cNvPr id="51206" name="Text Box 4"/>
          <p:cNvSpPr txBox="1">
            <a:spLocks noChangeArrowheads="1"/>
          </p:cNvSpPr>
          <p:nvPr/>
        </p:nvSpPr>
        <p:spPr bwMode="auto">
          <a:xfrm>
            <a:off x="304800" y="228600"/>
            <a:ext cx="3219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Why Visualize Network at all?</a:t>
            </a:r>
          </a:p>
          <a:p>
            <a:pPr eaLnBrk="1" hangingPunct="1"/>
            <a:r>
              <a:rPr lang="en-US" altLang="en-US" sz="1400"/>
              <a:t>Insights from scatter plots</a:t>
            </a:r>
            <a:endParaRPr lang="en-US" altLang="en-US"/>
          </a:p>
        </p:txBody>
      </p:sp>
    </p:spTree>
    <p:extLst>
      <p:ext uri="{BB962C8B-B14F-4D97-AF65-F5344CB8AC3E}">
        <p14:creationId xmlns:p14="http://schemas.microsoft.com/office/powerpoint/2010/main" val="274439709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68" descr="dtc_108_tif"/>
          <p:cNvPicPr>
            <a:picLocks noChangeAspect="1" noChangeArrowheads="1"/>
          </p:cNvPicPr>
          <p:nvPr/>
        </p:nvPicPr>
        <p:blipFill>
          <a:blip r:embed="rId3">
            <a:extLst>
              <a:ext uri="{28A0092B-C50C-407E-A947-70E740481C1C}">
                <a14:useLocalDpi xmlns:a14="http://schemas.microsoft.com/office/drawing/2010/main" val="0"/>
              </a:ext>
            </a:extLst>
          </a:blip>
          <a:srcRect l="10799" t="11243" r="8621" b="32112"/>
          <a:stretch>
            <a:fillRect/>
          </a:stretch>
        </p:blipFill>
        <p:spPr bwMode="auto">
          <a:xfrm>
            <a:off x="123825" y="1562100"/>
            <a:ext cx="2819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Box 171"/>
          <p:cNvSpPr txBox="1">
            <a:spLocks noChangeArrowheads="1"/>
          </p:cNvSpPr>
          <p:nvPr/>
        </p:nvSpPr>
        <p:spPr bwMode="auto">
          <a:xfrm>
            <a:off x="1017588" y="4500563"/>
            <a:ext cx="7064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Original</a:t>
            </a:r>
            <a:endParaRPr lang="en-US" altLang="en-US" sz="1200">
              <a:solidFill>
                <a:srgbClr val="FF0000"/>
              </a:solidFill>
            </a:endParaRPr>
          </a:p>
        </p:txBody>
      </p:sp>
      <p:sp>
        <p:nvSpPr>
          <p:cNvPr id="52228" name="Text Box 172"/>
          <p:cNvSpPr txBox="1">
            <a:spLocks noChangeArrowheads="1"/>
          </p:cNvSpPr>
          <p:nvPr/>
        </p:nvSpPr>
        <p:spPr bwMode="auto">
          <a:xfrm>
            <a:off x="3740150" y="4452938"/>
            <a:ext cx="1638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White &amp; Harary, 2001</a:t>
            </a:r>
          </a:p>
        </p:txBody>
      </p:sp>
      <p:sp>
        <p:nvSpPr>
          <p:cNvPr id="52229" name="Text Box 174"/>
          <p:cNvSpPr txBox="1">
            <a:spLocks noChangeArrowheads="1"/>
          </p:cNvSpPr>
          <p:nvPr/>
        </p:nvSpPr>
        <p:spPr bwMode="auto">
          <a:xfrm>
            <a:off x="663575" y="5715000"/>
            <a:ext cx="7737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exact same data, presented </a:t>
            </a:r>
            <a:r>
              <a:rPr lang="en-US" altLang="en-US" i="1"/>
              <a:t>in press</a:t>
            </a:r>
            <a:r>
              <a:rPr lang="en-US" altLang="en-US"/>
              <a:t> in distinct ways.  We’d never see this with a scatter plot.  </a:t>
            </a:r>
          </a:p>
        </p:txBody>
      </p:sp>
      <p:pic>
        <p:nvPicPr>
          <p:cNvPr id="52230" name="Picture 175"/>
          <p:cNvPicPr>
            <a:picLocks noChangeAspect="1" noChangeArrowheads="1"/>
          </p:cNvPicPr>
          <p:nvPr/>
        </p:nvPicPr>
        <p:blipFill>
          <a:blip r:embed="rId4">
            <a:extLst>
              <a:ext uri="{28A0092B-C50C-407E-A947-70E740481C1C}">
                <a14:useLocalDpi xmlns:a14="http://schemas.microsoft.com/office/drawing/2010/main" val="0"/>
              </a:ext>
            </a:extLst>
          </a:blip>
          <a:srcRect l="12744" r="14157"/>
          <a:stretch>
            <a:fillRect/>
          </a:stretch>
        </p:blipFill>
        <p:spPr bwMode="auto">
          <a:xfrm>
            <a:off x="3017838" y="1544638"/>
            <a:ext cx="2843212"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1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5350" y="1547813"/>
            <a:ext cx="2843213"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Rectangle 177"/>
          <p:cNvSpPr>
            <a:spLocks noChangeArrowheads="1"/>
          </p:cNvSpPr>
          <p:nvPr/>
        </p:nvSpPr>
        <p:spPr bwMode="auto">
          <a:xfrm>
            <a:off x="6157913" y="4570413"/>
            <a:ext cx="2459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CA" altLang="en-US" sz="1000"/>
              <a:t>Kolaczyk, Eric D., Chua, David B., Barthélemy, Marc (2009) </a:t>
            </a:r>
          </a:p>
        </p:txBody>
      </p:sp>
      <p:sp>
        <p:nvSpPr>
          <p:cNvPr id="52233" name="Text Box 178"/>
          <p:cNvSpPr txBox="1">
            <a:spLocks noChangeArrowheads="1"/>
          </p:cNvSpPr>
          <p:nvPr/>
        </p:nvSpPr>
        <p:spPr bwMode="auto">
          <a:xfrm>
            <a:off x="2800350" y="1141413"/>
            <a:ext cx="332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3 representations of the same data</a:t>
            </a:r>
          </a:p>
        </p:txBody>
      </p:sp>
      <p:sp>
        <p:nvSpPr>
          <p:cNvPr id="52234" name="Text Box 4"/>
          <p:cNvSpPr txBox="1">
            <a:spLocks noChangeArrowheads="1"/>
          </p:cNvSpPr>
          <p:nvPr/>
        </p:nvSpPr>
        <p:spPr bwMode="auto">
          <a:xfrm>
            <a:off x="304800" y="228600"/>
            <a:ext cx="3219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Why Visualize Network at all?</a:t>
            </a:r>
          </a:p>
          <a:p>
            <a:pPr eaLnBrk="1" hangingPunct="1"/>
            <a:r>
              <a:rPr lang="en-US" altLang="en-US" sz="1400"/>
              <a:t>Insights from scatter plots</a:t>
            </a:r>
            <a:endParaRPr lang="en-US" altLang="en-US"/>
          </a:p>
        </p:txBody>
      </p:sp>
    </p:spTree>
    <p:extLst>
      <p:ext uri="{BB962C8B-B14F-4D97-AF65-F5344CB8AC3E}">
        <p14:creationId xmlns:p14="http://schemas.microsoft.com/office/powerpoint/2010/main" val="23162794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4"/>
          <p:cNvSpPr txBox="1">
            <a:spLocks noChangeArrowheads="1"/>
          </p:cNvSpPr>
          <p:nvPr/>
        </p:nvSpPr>
        <p:spPr bwMode="auto">
          <a:xfrm>
            <a:off x="304800" y="228600"/>
            <a:ext cx="3219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Why Visualize Network at all?</a:t>
            </a:r>
          </a:p>
          <a:p>
            <a:pPr eaLnBrk="1" hangingPunct="1"/>
            <a:r>
              <a:rPr lang="en-US" altLang="en-US" sz="1400"/>
              <a:t>Insights from scatter plots</a:t>
            </a:r>
            <a:endParaRPr lang="en-US" altLang="en-US"/>
          </a:p>
        </p:txBody>
      </p:sp>
      <p:sp>
        <p:nvSpPr>
          <p:cNvPr id="53251" name="TextBox 10"/>
          <p:cNvSpPr txBox="1">
            <a:spLocks noChangeArrowheads="1"/>
          </p:cNvSpPr>
          <p:nvPr/>
        </p:nvSpPr>
        <p:spPr bwMode="auto">
          <a:xfrm>
            <a:off x="279400" y="1212850"/>
            <a:ext cx="33321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Scatter plots are good models for network imagery:  </a:t>
            </a:r>
          </a:p>
          <a:p>
            <a:pPr eaLnBrk="1" hangingPunct="1"/>
            <a:endParaRPr lang="en-US" altLang="en-US"/>
          </a:p>
          <a:p>
            <a:pPr lvl="1" eaLnBrk="1" hangingPunct="1">
              <a:buFont typeface="Arial" pitchFamily="34" charset="0"/>
              <a:buChar char="•"/>
            </a:pPr>
            <a:r>
              <a:rPr lang="en-US" altLang="en-US"/>
              <a:t>Multiple dimensions</a:t>
            </a:r>
          </a:p>
          <a:p>
            <a:pPr lvl="1" eaLnBrk="1" hangingPunct="1">
              <a:buFont typeface="Arial" pitchFamily="34" charset="0"/>
              <a:buChar char="•"/>
            </a:pPr>
            <a:r>
              <a:rPr lang="en-US" altLang="en-US"/>
              <a:t>Layered information</a:t>
            </a:r>
          </a:p>
          <a:p>
            <a:pPr lvl="1" eaLnBrk="1" hangingPunct="1">
              <a:buFont typeface="Arial" pitchFamily="34" charset="0"/>
              <a:buChar char="•"/>
            </a:pPr>
            <a:r>
              <a:rPr lang="en-US" altLang="en-US"/>
              <a:t>Global patterns with  local detail</a:t>
            </a:r>
          </a:p>
          <a:p>
            <a:pPr lvl="1" eaLnBrk="1" hangingPunct="1">
              <a:buFont typeface="Arial" pitchFamily="34" charset="0"/>
              <a:buChar char="•"/>
            </a:pPr>
            <a:r>
              <a:rPr lang="en-US" altLang="en-US"/>
              <a:t>Shape matters</a:t>
            </a:r>
          </a:p>
          <a:p>
            <a:pPr eaLnBrk="1" hangingPunct="1"/>
            <a:endParaRPr lang="en-US" altLang="en-US"/>
          </a:p>
          <a:p>
            <a:pPr eaLnBrk="1" hangingPunct="1"/>
            <a:r>
              <a:rPr lang="en-US" altLang="en-US"/>
              <a:t>Fails as a model in a key respect:  </a:t>
            </a:r>
            <a:r>
              <a:rPr lang="en-US" altLang="en-US" i="1"/>
              <a:t>The coordinate space is rigid.</a:t>
            </a:r>
          </a:p>
          <a:p>
            <a:pPr eaLnBrk="1" hangingPunct="1"/>
            <a:endParaRPr lang="en-US" altLang="en-US" i="1"/>
          </a:p>
          <a:p>
            <a:pPr eaLnBrk="1" hangingPunct="1"/>
            <a:r>
              <a:rPr lang="en-US" altLang="en-US" i="1"/>
              <a:t>The reason to visualize is that we discover elements we didn’t already know, and can communicate it effectively.  </a:t>
            </a:r>
          </a:p>
        </p:txBody>
      </p:sp>
      <p:pic>
        <p:nvPicPr>
          <p:cNvPr id="53252" name="Picture 2"/>
          <p:cNvPicPr>
            <a:picLocks noChangeAspect="1" noChangeArrowheads="1"/>
          </p:cNvPicPr>
          <p:nvPr/>
        </p:nvPicPr>
        <p:blipFill>
          <a:blip r:embed="rId3">
            <a:extLst>
              <a:ext uri="{28A0092B-C50C-407E-A947-70E740481C1C}">
                <a14:useLocalDpi xmlns:a14="http://schemas.microsoft.com/office/drawing/2010/main" val="0"/>
              </a:ext>
            </a:extLst>
          </a:blip>
          <a:srcRect l="26720" t="30444" r="16479" b="8598"/>
          <a:stretch>
            <a:fillRect/>
          </a:stretch>
        </p:blipFill>
        <p:spPr bwMode="auto">
          <a:xfrm>
            <a:off x="3689350" y="1306513"/>
            <a:ext cx="5295900"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2"/>
          <p:cNvPicPr>
            <a:picLocks noChangeAspect="1" noChangeArrowheads="1"/>
          </p:cNvPicPr>
          <p:nvPr/>
        </p:nvPicPr>
        <p:blipFill>
          <a:blip r:embed="rId3">
            <a:extLst>
              <a:ext uri="{28A0092B-C50C-407E-A947-70E740481C1C}">
                <a14:useLocalDpi xmlns:a14="http://schemas.microsoft.com/office/drawing/2010/main" val="0"/>
              </a:ext>
            </a:extLst>
          </a:blip>
          <a:srcRect l="82916" t="28529" r="2954" b="55142"/>
          <a:stretch>
            <a:fillRect/>
          </a:stretch>
        </p:blipFill>
        <p:spPr bwMode="auto">
          <a:xfrm>
            <a:off x="7923213" y="1343025"/>
            <a:ext cx="98742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Box 15"/>
          <p:cNvSpPr txBox="1">
            <a:spLocks noChangeArrowheads="1"/>
          </p:cNvSpPr>
          <p:nvPr/>
        </p:nvSpPr>
        <p:spPr bwMode="auto">
          <a:xfrm>
            <a:off x="3667125" y="5738813"/>
            <a:ext cx="1325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Gapminder</a:t>
            </a:r>
          </a:p>
        </p:txBody>
      </p:sp>
    </p:spTree>
    <p:extLst>
      <p:ext uri="{BB962C8B-B14F-4D97-AF65-F5344CB8AC3E}">
        <p14:creationId xmlns:p14="http://schemas.microsoft.com/office/powerpoint/2010/main" val="3951506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6" descr="Euler_bridgeF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50" y="1549400"/>
            <a:ext cx="6729413"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4"/>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11268" name="Text Box 7"/>
          <p:cNvSpPr txBox="1">
            <a:spLocks noChangeArrowheads="1"/>
          </p:cNvSpPr>
          <p:nvPr/>
        </p:nvSpPr>
        <p:spPr bwMode="auto">
          <a:xfrm>
            <a:off x="593725" y="5675313"/>
            <a:ext cx="8169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Euler’s treatment of the “Seven Bridges of Kronigsberg” problem is one of the first moments of graph theory, where he contrasted the observed map….</a:t>
            </a:r>
          </a:p>
        </p:txBody>
      </p:sp>
      <p:sp>
        <p:nvSpPr>
          <p:cNvPr id="11269" name="Text Box 9"/>
          <p:cNvSpPr txBox="1">
            <a:spLocks noChangeArrowheads="1"/>
          </p:cNvSpPr>
          <p:nvPr/>
        </p:nvSpPr>
        <p:spPr bwMode="auto">
          <a:xfrm>
            <a:off x="1076325" y="5238750"/>
            <a:ext cx="9604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Euler, 1741</a:t>
            </a:r>
          </a:p>
        </p:txBody>
      </p:sp>
      <p:sp>
        <p:nvSpPr>
          <p:cNvPr id="11270" name="Oval 10"/>
          <p:cNvSpPr>
            <a:spLocks noChangeArrowheads="1"/>
          </p:cNvSpPr>
          <p:nvPr/>
        </p:nvSpPr>
        <p:spPr bwMode="auto">
          <a:xfrm>
            <a:off x="4114800" y="2882900"/>
            <a:ext cx="482600" cy="368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1271" name="Rectangle 11"/>
          <p:cNvSpPr>
            <a:spLocks noChangeArrowheads="1"/>
          </p:cNvSpPr>
          <p:nvPr/>
        </p:nvSpPr>
        <p:spPr bwMode="auto">
          <a:xfrm>
            <a:off x="3670300" y="2527300"/>
            <a:ext cx="177800" cy="647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1272" name="Text Box 13"/>
          <p:cNvSpPr txBox="1">
            <a:spLocks noChangeArrowheads="1"/>
          </p:cNvSpPr>
          <p:nvPr/>
        </p:nvSpPr>
        <p:spPr bwMode="auto">
          <a:xfrm>
            <a:off x="300038" y="812800"/>
            <a:ext cx="7648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study of networks has depended on a visual thinking since the beginning:</a:t>
            </a:r>
          </a:p>
        </p:txBody>
      </p:sp>
      <p:sp>
        <p:nvSpPr>
          <p:cNvPr id="11273" name="Text Box 14"/>
          <p:cNvSpPr txBox="1">
            <a:spLocks noChangeArrowheads="1"/>
          </p:cNvSpPr>
          <p:nvPr/>
        </p:nvSpPr>
        <p:spPr bwMode="auto">
          <a:xfrm>
            <a:off x="298450" y="481013"/>
            <a:ext cx="1736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Promising Foundations</a:t>
            </a:r>
          </a:p>
        </p:txBody>
      </p:sp>
      <p:sp>
        <p:nvSpPr>
          <p:cNvPr id="11274" name="Rectangle 15"/>
          <p:cNvSpPr>
            <a:spLocks noChangeArrowheads="1"/>
          </p:cNvSpPr>
          <p:nvPr/>
        </p:nvSpPr>
        <p:spPr bwMode="auto">
          <a:xfrm>
            <a:off x="3657600" y="3124200"/>
            <a:ext cx="9144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Tree>
    <p:extLst>
      <p:ext uri="{BB962C8B-B14F-4D97-AF65-F5344CB8AC3E}">
        <p14:creationId xmlns:p14="http://schemas.microsoft.com/office/powerpoint/2010/main" val="5697533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5"/>
          <p:cNvSpPr txBox="1">
            <a:spLocks noChangeArrowheads="1"/>
          </p:cNvSpPr>
          <p:nvPr/>
        </p:nvSpPr>
        <p:spPr bwMode="auto">
          <a:xfrm>
            <a:off x="180975" y="222250"/>
            <a:ext cx="8385175"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800100" indent="-342900" eaLnBrk="0" hangingPunct="0">
              <a:defRPr>
                <a:solidFill>
                  <a:schemeClr val="tx1"/>
                </a:solidFill>
                <a:latin typeface="Arial" pitchFamily="34" charset="0"/>
              </a:defRPr>
            </a:lvl2pPr>
            <a:lvl3pPr marL="1257300" indent="-3429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sz="1600" dirty="0"/>
          </a:p>
          <a:p>
            <a:pPr eaLnBrk="1" hangingPunct="1"/>
            <a:endParaRPr lang="en-US" altLang="en-US" sz="1600" dirty="0"/>
          </a:p>
          <a:p>
            <a:pPr eaLnBrk="1" hangingPunct="1"/>
            <a:endParaRPr lang="en-US" altLang="en-US" sz="1600" dirty="0"/>
          </a:p>
          <a:p>
            <a:pPr eaLnBrk="1" hangingPunct="1"/>
            <a:endParaRPr lang="en-US" altLang="en-US" sz="1600" dirty="0"/>
          </a:p>
          <a:p>
            <a:pPr eaLnBrk="1" hangingPunct="1"/>
            <a:r>
              <a:rPr lang="en-US" altLang="en-US" sz="1600" dirty="0"/>
              <a:t>Benefits to network graphics </a:t>
            </a:r>
          </a:p>
          <a:p>
            <a:pPr lvl="1" eaLnBrk="1" hangingPunct="1">
              <a:buFontTx/>
              <a:buChar char="•"/>
            </a:pPr>
            <a:r>
              <a:rPr lang="en-US" altLang="en-US" sz="1600" dirty="0"/>
              <a:t>Make visible the invisible </a:t>
            </a:r>
          </a:p>
          <a:p>
            <a:pPr lvl="2" eaLnBrk="1" hangingPunct="1">
              <a:buFont typeface="Wingdings" pitchFamily="2" charset="2"/>
              <a:buChar char="à"/>
            </a:pPr>
            <a:r>
              <a:rPr lang="en-US" altLang="en-US" sz="1600" dirty="0">
                <a:sym typeface="Wingdings" pitchFamily="2" charset="2"/>
              </a:rPr>
              <a:t>G</a:t>
            </a:r>
            <a:r>
              <a:rPr lang="en-US" altLang="en-US" sz="1600" dirty="0" smtClean="0">
                <a:sym typeface="Wingdings" pitchFamily="2" charset="2"/>
              </a:rPr>
              <a:t>ive </a:t>
            </a:r>
            <a:r>
              <a:rPr lang="en-US" altLang="en-US" sz="1600" dirty="0">
                <a:sym typeface="Wingdings" pitchFamily="2" charset="2"/>
              </a:rPr>
              <a:t>a sense of reality to unobserved features</a:t>
            </a:r>
          </a:p>
          <a:p>
            <a:pPr lvl="2" eaLnBrk="1" hangingPunct="1">
              <a:buFont typeface="Wingdings" pitchFamily="2" charset="2"/>
              <a:buChar char="à"/>
            </a:pPr>
            <a:r>
              <a:rPr lang="en-US" altLang="en-US" sz="1600" dirty="0">
                <a:sym typeface="Wingdings" pitchFamily="2" charset="2"/>
              </a:rPr>
              <a:t>Can be truly beautiful (when well done), capturing audience imaginations</a:t>
            </a:r>
          </a:p>
          <a:p>
            <a:pPr lvl="2" eaLnBrk="1" hangingPunct="1">
              <a:buFont typeface="Wingdings" pitchFamily="2" charset="2"/>
              <a:buChar char="à"/>
            </a:pPr>
            <a:r>
              <a:rPr lang="en-US" altLang="en-US" sz="1600" dirty="0">
                <a:sym typeface="Wingdings" pitchFamily="2" charset="2"/>
              </a:rPr>
              <a:t>Can communicate complex features quickly</a:t>
            </a:r>
          </a:p>
          <a:p>
            <a:pPr lvl="1" eaLnBrk="1" hangingPunct="1">
              <a:buFontTx/>
              <a:buChar char="•"/>
            </a:pPr>
            <a:endParaRPr lang="en-US" altLang="en-US" sz="1600" dirty="0"/>
          </a:p>
          <a:p>
            <a:pPr lvl="1" eaLnBrk="1" hangingPunct="1">
              <a:buFontTx/>
              <a:buChar char="•"/>
            </a:pPr>
            <a:r>
              <a:rPr lang="en-US" altLang="en-US" sz="1600" dirty="0"/>
              <a:t>P</a:t>
            </a:r>
            <a:r>
              <a:rPr lang="en-US" altLang="en-US" sz="1600" dirty="0" smtClean="0"/>
              <a:t>rovide </a:t>
            </a:r>
            <a:r>
              <a:rPr lang="en-US" altLang="en-US" sz="1600" dirty="0"/>
              <a:t>multi-dimensional insights into setting processes</a:t>
            </a:r>
          </a:p>
          <a:p>
            <a:pPr lvl="2" eaLnBrk="1" hangingPunct="1">
              <a:buFont typeface="Wingdings" pitchFamily="2" charset="2"/>
              <a:buChar char="à"/>
            </a:pPr>
            <a:r>
              <a:rPr lang="en-US" altLang="en-US" sz="1600" dirty="0">
                <a:sym typeface="Wingdings" pitchFamily="2" charset="2"/>
              </a:rPr>
              <a:t>Metrics capture a single dimension</a:t>
            </a:r>
          </a:p>
          <a:p>
            <a:pPr lvl="2" eaLnBrk="1" hangingPunct="1">
              <a:buFont typeface="Wingdings" pitchFamily="2" charset="2"/>
              <a:buChar char="à"/>
            </a:pPr>
            <a:r>
              <a:rPr lang="en-US" altLang="en-US" sz="1600" dirty="0"/>
              <a:t>We care about the </a:t>
            </a:r>
            <a:r>
              <a:rPr lang="en-US" altLang="en-US" sz="1600" i="1" dirty="0"/>
              <a:t>shape</a:t>
            </a:r>
            <a:r>
              <a:rPr lang="en-US" altLang="en-US" sz="1600" dirty="0"/>
              <a:t> of related entities</a:t>
            </a:r>
          </a:p>
          <a:p>
            <a:pPr lvl="2" eaLnBrk="1" hangingPunct="1">
              <a:buFont typeface="Wingdings" pitchFamily="2" charset="2"/>
              <a:buChar char="à"/>
            </a:pPr>
            <a:r>
              <a:rPr lang="en-US" altLang="en-US" sz="1600" dirty="0"/>
              <a:t>Help us contextualize and make sense of the metrics we calculate</a:t>
            </a:r>
          </a:p>
          <a:p>
            <a:pPr lvl="2" eaLnBrk="1" hangingPunct="1">
              <a:buFont typeface="Wingdings" pitchFamily="2" charset="2"/>
              <a:buNone/>
            </a:pPr>
            <a:endParaRPr lang="en-US" altLang="en-US" sz="1600" i="1" dirty="0"/>
          </a:p>
          <a:p>
            <a:pPr lvl="1" eaLnBrk="1" hangingPunct="1">
              <a:buFontTx/>
              <a:buChar char="•"/>
            </a:pPr>
            <a:r>
              <a:rPr lang="en-US" altLang="en-US" sz="1600" dirty="0"/>
              <a:t>Help us think by organizing, arranging and abstracting generals from particulars</a:t>
            </a:r>
          </a:p>
          <a:p>
            <a:pPr lvl="2" eaLnBrk="1" hangingPunct="1">
              <a:buFont typeface="Wingdings" pitchFamily="2" charset="2"/>
              <a:buChar char="à"/>
            </a:pPr>
            <a:r>
              <a:rPr lang="en-US" altLang="en-US" sz="1600" dirty="0">
                <a:sym typeface="Wingdings" pitchFamily="2" charset="2"/>
              </a:rPr>
              <a:t>Networks are </a:t>
            </a:r>
            <a:r>
              <a:rPr lang="en-US" altLang="en-US" sz="1600" i="1" dirty="0">
                <a:sym typeface="Wingdings" pitchFamily="2" charset="2"/>
              </a:rPr>
              <a:t>already</a:t>
            </a:r>
            <a:r>
              <a:rPr lang="en-US" altLang="en-US" sz="1600" dirty="0">
                <a:sym typeface="Wingdings" pitchFamily="2" charset="2"/>
              </a:rPr>
              <a:t> massive abstractions – removing qualitative micro-detail to capture interconnectivity</a:t>
            </a:r>
          </a:p>
          <a:p>
            <a:pPr lvl="2" eaLnBrk="1" hangingPunct="1">
              <a:buFont typeface="Wingdings" pitchFamily="2" charset="2"/>
              <a:buChar char="à"/>
            </a:pPr>
            <a:r>
              <a:rPr lang="en-US" altLang="en-US" sz="1600" dirty="0">
                <a:sym typeface="Wingdings" pitchFamily="2" charset="2"/>
              </a:rPr>
              <a:t>..but we often need to abstract further to identify elements we care about.</a:t>
            </a:r>
          </a:p>
          <a:p>
            <a:pPr lvl="2" eaLnBrk="1" hangingPunct="1">
              <a:buFont typeface="Wingdings" pitchFamily="2" charset="2"/>
              <a:buChar char="à"/>
            </a:pPr>
            <a:endParaRPr lang="en-US" altLang="en-US" sz="1600" dirty="0"/>
          </a:p>
          <a:p>
            <a:pPr lvl="1" eaLnBrk="1" hangingPunct="1"/>
            <a:endParaRPr lang="en-US" altLang="en-US" sz="1600" dirty="0"/>
          </a:p>
          <a:p>
            <a:pPr lvl="1" eaLnBrk="1" hangingPunct="1"/>
            <a:r>
              <a:rPr lang="en-US" altLang="en-US" sz="1600" dirty="0"/>
              <a:t>	</a:t>
            </a:r>
            <a:endParaRPr lang="en-US" altLang="en-US" sz="1600" dirty="0">
              <a:sym typeface="Wingdings" pitchFamily="2" charset="2"/>
            </a:endParaRPr>
          </a:p>
          <a:p>
            <a:pPr lvl="1" eaLnBrk="1" hangingPunct="1"/>
            <a:endParaRPr lang="en-US" altLang="en-US" sz="1600" dirty="0">
              <a:sym typeface="Wingdings" pitchFamily="2" charset="2"/>
            </a:endParaRPr>
          </a:p>
          <a:p>
            <a:pPr lvl="1" eaLnBrk="1" hangingPunct="1"/>
            <a:endParaRPr lang="en-US" altLang="en-US" sz="1600" dirty="0"/>
          </a:p>
        </p:txBody>
      </p:sp>
      <p:sp>
        <p:nvSpPr>
          <p:cNvPr id="54275" name="Text Box 4"/>
          <p:cNvSpPr txBox="1">
            <a:spLocks noChangeArrowheads="1"/>
          </p:cNvSpPr>
          <p:nvPr/>
        </p:nvSpPr>
        <p:spPr bwMode="auto">
          <a:xfrm>
            <a:off x="304800" y="228600"/>
            <a:ext cx="3219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Why Visualize Network at all?</a:t>
            </a:r>
          </a:p>
          <a:p>
            <a:pPr eaLnBrk="1" hangingPunct="1"/>
            <a:r>
              <a:rPr lang="en-US" altLang="en-US" sz="1400"/>
              <a:t>Problem summary</a:t>
            </a:r>
            <a:endParaRPr lang="en-US" altLang="en-US"/>
          </a:p>
        </p:txBody>
      </p:sp>
    </p:spTree>
    <p:extLst>
      <p:ext uri="{BB962C8B-B14F-4D97-AF65-F5344CB8AC3E}">
        <p14:creationId xmlns:p14="http://schemas.microsoft.com/office/powerpoint/2010/main" val="18240942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4"/>
          <p:cNvSpPr txBox="1">
            <a:spLocks noChangeArrowheads="1"/>
          </p:cNvSpPr>
          <p:nvPr/>
        </p:nvSpPr>
        <p:spPr bwMode="auto">
          <a:xfrm>
            <a:off x="669925" y="1027113"/>
            <a:ext cx="79375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Why are network visualizations difficult?  </a:t>
            </a:r>
            <a:r>
              <a:rPr lang="en-US" altLang="en-US" u="sng" dirty="0" smtClean="0"/>
              <a:t>Too much information</a:t>
            </a:r>
            <a:r>
              <a:rPr lang="en-US" altLang="en-US" dirty="0" smtClean="0"/>
              <a:t> </a:t>
            </a:r>
            <a:endParaRPr lang="en-US" altLang="en-US" dirty="0"/>
          </a:p>
          <a:p>
            <a:pPr eaLnBrk="1" hangingPunct="1"/>
            <a:endParaRPr lang="en-US" altLang="en-US" dirty="0"/>
          </a:p>
          <a:p>
            <a:pPr eaLnBrk="1" hangingPunct="1">
              <a:buFontTx/>
              <a:buChar char="•"/>
            </a:pPr>
            <a:r>
              <a:rPr lang="en-US" altLang="en-US" i="1" dirty="0"/>
              <a:t>Network Specific graphic problems:</a:t>
            </a:r>
          </a:p>
          <a:p>
            <a:pPr lvl="1" eaLnBrk="1" hangingPunct="1">
              <a:buFont typeface="Arial" pitchFamily="34" charset="0"/>
              <a:buChar char="•"/>
            </a:pPr>
            <a:r>
              <a:rPr lang="en-US" altLang="en-US" i="1" dirty="0"/>
              <a:t>Model for social space</a:t>
            </a:r>
          </a:p>
          <a:p>
            <a:pPr lvl="1" eaLnBrk="1" hangingPunct="1">
              <a:buFont typeface="Arial" pitchFamily="34" charset="0"/>
              <a:buChar char="•"/>
            </a:pPr>
            <a:r>
              <a:rPr lang="en-US" altLang="en-US" i="1" dirty="0"/>
              <a:t>Resolution (local or global)</a:t>
            </a:r>
          </a:p>
          <a:p>
            <a:pPr lvl="1" eaLnBrk="1" hangingPunct="1">
              <a:buFont typeface="Arial" pitchFamily="34" charset="0"/>
              <a:buChar char="•"/>
            </a:pPr>
            <a:r>
              <a:rPr lang="en-US" altLang="en-US" i="1" dirty="0"/>
              <a:t>Multiple relations</a:t>
            </a:r>
          </a:p>
          <a:p>
            <a:pPr lvl="1" eaLnBrk="1" hangingPunct="1">
              <a:buFont typeface="Arial" pitchFamily="34" charset="0"/>
              <a:buChar char="•"/>
            </a:pPr>
            <a:r>
              <a:rPr lang="en-US" altLang="en-US" i="1" dirty="0"/>
              <a:t>Dynamics</a:t>
            </a:r>
          </a:p>
          <a:p>
            <a:pPr lvl="1" eaLnBrk="1" hangingPunct="1">
              <a:buFont typeface="Arial" pitchFamily="34" charset="0"/>
              <a:buChar char="•"/>
            </a:pPr>
            <a:r>
              <a:rPr lang="en-US" altLang="en-US" i="1" dirty="0"/>
              <a:t>Density</a:t>
            </a:r>
          </a:p>
          <a:p>
            <a:pPr lvl="1" eaLnBrk="1" hangingPunct="1">
              <a:buFont typeface="Arial" pitchFamily="34" charset="0"/>
              <a:buChar char="•"/>
            </a:pPr>
            <a:r>
              <a:rPr lang="en-US" altLang="en-US" i="1" dirty="0"/>
              <a:t>Node-level attributes</a:t>
            </a:r>
          </a:p>
          <a:p>
            <a:pPr lvl="1" eaLnBrk="1" hangingPunct="1">
              <a:buFont typeface="Arial" pitchFamily="34" charset="0"/>
              <a:buChar char="•"/>
            </a:pPr>
            <a:r>
              <a:rPr lang="en-US" altLang="en-US" i="1" dirty="0"/>
              <a:t>Edge-level attributes</a:t>
            </a:r>
          </a:p>
          <a:p>
            <a:pPr lvl="1" eaLnBrk="1" hangingPunct="1">
              <a:buFont typeface="Arial" pitchFamily="34" charset="0"/>
              <a:buChar char="•"/>
            </a:pPr>
            <a:r>
              <a:rPr lang="en-US" altLang="en-US" i="1" dirty="0"/>
              <a:t>Hierarchical ordering</a:t>
            </a:r>
          </a:p>
          <a:p>
            <a:pPr lvl="1" eaLnBrk="1" hangingPunct="1">
              <a:buFont typeface="Arial" pitchFamily="34" charset="0"/>
              <a:buChar char="•"/>
            </a:pPr>
            <a:r>
              <a:rPr lang="en-US" altLang="en-US" i="1" dirty="0"/>
              <a:t>Diffusion Potential</a:t>
            </a:r>
          </a:p>
          <a:p>
            <a:pPr lvl="1" eaLnBrk="1" hangingPunct="1">
              <a:buFont typeface="Arial" pitchFamily="34" charset="0"/>
              <a:buChar char="•"/>
            </a:pPr>
            <a:r>
              <a:rPr lang="en-US" altLang="en-US" i="1" dirty="0"/>
              <a:t>Exploration or communication</a:t>
            </a:r>
          </a:p>
          <a:p>
            <a:pPr lvl="1" eaLnBrk="1" hangingPunct="1">
              <a:buFont typeface="Arial" pitchFamily="34" charset="0"/>
              <a:buChar char="•"/>
            </a:pPr>
            <a:endParaRPr lang="en-US" altLang="en-US" i="1" dirty="0"/>
          </a:p>
          <a:p>
            <a:pPr lvl="1" eaLnBrk="1" hangingPunct="1"/>
            <a:endParaRPr lang="en-US" altLang="en-US" dirty="0"/>
          </a:p>
          <a:p>
            <a:pPr eaLnBrk="1" hangingPunct="1">
              <a:buFontTx/>
              <a:buChar char="•"/>
            </a:pPr>
            <a:endParaRPr lang="en-US" altLang="en-US" dirty="0"/>
          </a:p>
          <a:p>
            <a:pPr lvl="3" eaLnBrk="1" hangingPunct="1">
              <a:buFontTx/>
              <a:buChar char="•"/>
            </a:pPr>
            <a:endParaRPr lang="en-US" altLang="en-US" dirty="0"/>
          </a:p>
        </p:txBody>
      </p:sp>
      <p:sp>
        <p:nvSpPr>
          <p:cNvPr id="45059" name="Text Box 2"/>
          <p:cNvSpPr txBox="1">
            <a:spLocks noChangeArrowheads="1"/>
          </p:cNvSpPr>
          <p:nvPr/>
        </p:nvSpPr>
        <p:spPr bwMode="auto">
          <a:xfrm>
            <a:off x="304800" y="228600"/>
            <a:ext cx="5514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Communication Challenges in Network Visualization</a:t>
            </a:r>
          </a:p>
        </p:txBody>
      </p:sp>
      <p:sp>
        <p:nvSpPr>
          <p:cNvPr id="45060" name="Text Box 3"/>
          <p:cNvSpPr txBox="1">
            <a:spLocks noChangeArrowheads="1"/>
          </p:cNvSpPr>
          <p:nvPr/>
        </p:nvSpPr>
        <p:spPr bwMode="auto">
          <a:xfrm>
            <a:off x="298450" y="500063"/>
            <a:ext cx="1436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Types of problems</a:t>
            </a:r>
          </a:p>
        </p:txBody>
      </p:sp>
      <p:sp>
        <p:nvSpPr>
          <p:cNvPr id="5" name="Oval 4"/>
          <p:cNvSpPr/>
          <p:nvPr/>
        </p:nvSpPr>
        <p:spPr>
          <a:xfrm>
            <a:off x="5829300" y="2209800"/>
            <a:ext cx="1657350" cy="581025"/>
          </a:xfrm>
          <a:prstGeom prst="ellipse">
            <a:avLst/>
          </a:prstGeom>
          <a:ln w="12700"/>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t>Visualization</a:t>
            </a:r>
          </a:p>
          <a:p>
            <a:pPr algn="ctr">
              <a:defRPr/>
            </a:pPr>
            <a:r>
              <a:rPr lang="en-US" sz="1400" dirty="0"/>
              <a:t>Strategy</a:t>
            </a:r>
          </a:p>
        </p:txBody>
      </p:sp>
      <p:sp>
        <p:nvSpPr>
          <p:cNvPr id="6" name="Oval 5"/>
          <p:cNvSpPr/>
          <p:nvPr/>
        </p:nvSpPr>
        <p:spPr>
          <a:xfrm>
            <a:off x="7096125" y="3495675"/>
            <a:ext cx="1657350" cy="590550"/>
          </a:xfrm>
          <a:prstGeom prst="ellipse">
            <a:avLst/>
          </a:prstGeom>
          <a:ln w="12700"/>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t>Knowledge</a:t>
            </a:r>
          </a:p>
          <a:p>
            <a:pPr algn="ctr">
              <a:defRPr/>
            </a:pPr>
            <a:r>
              <a:rPr lang="en-US" sz="1400" dirty="0"/>
              <a:t>problem</a:t>
            </a:r>
          </a:p>
        </p:txBody>
      </p:sp>
      <p:sp>
        <p:nvSpPr>
          <p:cNvPr id="14" name="Oval 13"/>
          <p:cNvSpPr/>
          <p:nvPr/>
        </p:nvSpPr>
        <p:spPr>
          <a:xfrm>
            <a:off x="4581525" y="3476625"/>
            <a:ext cx="1657350" cy="561975"/>
          </a:xfrm>
          <a:prstGeom prst="ellipse">
            <a:avLst/>
          </a:prstGeom>
          <a:ln w="12700"/>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t>Data </a:t>
            </a:r>
          </a:p>
          <a:p>
            <a:pPr algn="ctr">
              <a:defRPr/>
            </a:pPr>
            <a:r>
              <a:rPr lang="en-US" sz="1400" dirty="0"/>
              <a:t>Fidelity</a:t>
            </a:r>
          </a:p>
        </p:txBody>
      </p:sp>
      <p:sp>
        <p:nvSpPr>
          <p:cNvPr id="25" name="Left-Right Arrow 24"/>
          <p:cNvSpPr/>
          <p:nvPr/>
        </p:nvSpPr>
        <p:spPr>
          <a:xfrm rot="18685334">
            <a:off x="5538787" y="3011488"/>
            <a:ext cx="796925" cy="304800"/>
          </a:xfrm>
          <a:prstGeom prst="leftRightArrow">
            <a:avLst/>
          </a:prstGeom>
          <a:solidFill>
            <a:schemeClr val="tx1">
              <a:lumMod val="60000"/>
              <a:lumOff val="40000"/>
            </a:schemeClr>
          </a:solidFill>
          <a:ln w="6350">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26" name="Left-Right Arrow 25"/>
          <p:cNvSpPr/>
          <p:nvPr/>
        </p:nvSpPr>
        <p:spPr>
          <a:xfrm rot="13686004">
            <a:off x="7091362" y="2992438"/>
            <a:ext cx="796925" cy="304800"/>
          </a:xfrm>
          <a:prstGeom prst="leftRightArrow">
            <a:avLst/>
          </a:prstGeom>
          <a:solidFill>
            <a:schemeClr val="tx1">
              <a:lumMod val="60000"/>
              <a:lumOff val="40000"/>
            </a:schemeClr>
          </a:solidFill>
          <a:ln w="6350">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27" name="Left-Right Arrow 26"/>
          <p:cNvSpPr/>
          <p:nvPr/>
        </p:nvSpPr>
        <p:spPr>
          <a:xfrm>
            <a:off x="6310313" y="3649663"/>
            <a:ext cx="798512" cy="304800"/>
          </a:xfrm>
          <a:prstGeom prst="leftRightArrow">
            <a:avLst/>
          </a:prstGeom>
          <a:solidFill>
            <a:schemeClr val="tx1">
              <a:lumMod val="60000"/>
              <a:lumOff val="40000"/>
            </a:schemeClr>
          </a:solidFill>
          <a:ln w="6350">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45067" name="TextBox 27"/>
          <p:cNvSpPr txBox="1">
            <a:spLocks noChangeArrowheads="1"/>
          </p:cNvSpPr>
          <p:nvPr/>
        </p:nvSpPr>
        <p:spPr bwMode="auto">
          <a:xfrm>
            <a:off x="523875" y="5029200"/>
            <a:ext cx="8343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There is a set of basic tradeoffs made with every visualization between data, the  research problem, and the final image, which can challenge our basic instincts as scientists, </a:t>
            </a:r>
            <a:r>
              <a:rPr lang="en-US" altLang="en-US" i="1"/>
              <a:t>since we may have to make stuff up or throw away data.</a:t>
            </a:r>
          </a:p>
          <a:p>
            <a:pPr eaLnBrk="1" hangingPunct="1"/>
            <a:endParaRPr lang="en-US" altLang="en-US"/>
          </a:p>
        </p:txBody>
      </p:sp>
    </p:spTree>
    <p:extLst>
      <p:ext uri="{BB962C8B-B14F-4D97-AF65-F5344CB8AC3E}">
        <p14:creationId xmlns:p14="http://schemas.microsoft.com/office/powerpoint/2010/main" val="13971539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19075" y="708025"/>
            <a:ext cx="8385175"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800100" indent="-34290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sz="1600"/>
          </a:p>
          <a:p>
            <a:pPr eaLnBrk="1" hangingPunct="1"/>
            <a:r>
              <a:rPr lang="en-US" altLang="en-US" sz="1600"/>
              <a:t>These problems feed an entire field of graph-visualization heuristics; guides to tell computers how “best” to arrange points, which focus on:</a:t>
            </a:r>
          </a:p>
          <a:p>
            <a:pPr eaLnBrk="1" hangingPunct="1"/>
            <a:endParaRPr lang="en-US" altLang="en-US" sz="1600"/>
          </a:p>
          <a:p>
            <a:pPr lvl="1" eaLnBrk="1" hangingPunct="1">
              <a:buFontTx/>
              <a:buChar char="•"/>
            </a:pPr>
            <a:r>
              <a:rPr lang="en-US" altLang="en-US" sz="1600"/>
              <a:t>Even node distribution</a:t>
            </a:r>
          </a:p>
          <a:p>
            <a:pPr lvl="1" eaLnBrk="1" hangingPunct="1">
              <a:buFontTx/>
              <a:buChar char="•"/>
            </a:pPr>
            <a:r>
              <a:rPr lang="en-US" altLang="en-US" sz="1600"/>
              <a:t>Consistent edge lengths</a:t>
            </a:r>
          </a:p>
          <a:p>
            <a:pPr lvl="1" eaLnBrk="1" hangingPunct="1">
              <a:buFontTx/>
              <a:buChar char="•"/>
            </a:pPr>
            <a:r>
              <a:rPr lang="en-US" altLang="en-US" sz="1600"/>
              <a:t>Avoid line crossing</a:t>
            </a:r>
          </a:p>
          <a:p>
            <a:pPr lvl="1" eaLnBrk="1" hangingPunct="1">
              <a:buFontTx/>
              <a:buChar char="•"/>
            </a:pPr>
            <a:r>
              <a:rPr lang="en-US" altLang="en-US" sz="1600"/>
              <a:t>Emphasize symmetry</a:t>
            </a:r>
          </a:p>
          <a:p>
            <a:pPr lvl="1" eaLnBrk="1" hangingPunct="1">
              <a:buFontTx/>
              <a:buChar char="•"/>
            </a:pPr>
            <a:r>
              <a:rPr lang="en-US" altLang="en-US" sz="1600"/>
              <a:t>Maximize edge-edge angles</a:t>
            </a:r>
          </a:p>
          <a:p>
            <a:pPr lvl="1" eaLnBrk="1" hangingPunct="1">
              <a:buFontTx/>
              <a:buChar char="•"/>
            </a:pPr>
            <a:r>
              <a:rPr lang="en-US" altLang="en-US" sz="1600"/>
              <a:t>Avoid lines passing over nodes </a:t>
            </a:r>
          </a:p>
          <a:p>
            <a:pPr lvl="1" eaLnBrk="1" hangingPunct="1">
              <a:buFontTx/>
              <a:buChar char="•"/>
            </a:pPr>
            <a:r>
              <a:rPr lang="en-US" altLang="en-US" sz="1600"/>
              <a:t>Avoid node overlaps</a:t>
            </a:r>
          </a:p>
          <a:p>
            <a:pPr lvl="1" eaLnBrk="1" hangingPunct="1">
              <a:buFontTx/>
              <a:buChar char="•"/>
            </a:pPr>
            <a:r>
              <a:rPr lang="en-US" altLang="en-US" sz="1600"/>
              <a:t>And many many more…</a:t>
            </a:r>
          </a:p>
          <a:p>
            <a:pPr lvl="1" eaLnBrk="1" hangingPunct="1">
              <a:buFontTx/>
              <a:buChar char="•"/>
            </a:pPr>
            <a:endParaRPr lang="en-US" altLang="en-US" sz="1600"/>
          </a:p>
          <a:p>
            <a:pPr eaLnBrk="1" hangingPunct="1"/>
            <a:r>
              <a:rPr lang="en-US" altLang="en-US" sz="1600"/>
              <a:t>Auto layouts have two conflicting problems to solve:</a:t>
            </a:r>
          </a:p>
          <a:p>
            <a:pPr eaLnBrk="1" hangingPunct="1"/>
            <a:r>
              <a:rPr lang="en-US" altLang="en-US" sz="1600"/>
              <a:t>		 (a) finding a good layout and </a:t>
            </a:r>
          </a:p>
          <a:p>
            <a:pPr eaLnBrk="1" hangingPunct="1"/>
            <a:r>
              <a:rPr lang="en-US" altLang="en-US" sz="1600"/>
              <a:t>  		 (b) finding it quickly.  </a:t>
            </a:r>
          </a:p>
          <a:p>
            <a:pPr eaLnBrk="1" hangingPunct="1"/>
            <a:endParaRPr lang="en-US" altLang="en-US" sz="1600"/>
          </a:p>
        </p:txBody>
      </p:sp>
      <p:sp>
        <p:nvSpPr>
          <p:cNvPr id="56323" name="Rectangle 12"/>
          <p:cNvSpPr>
            <a:spLocks noChangeArrowheads="1"/>
          </p:cNvSpPr>
          <p:nvPr/>
        </p:nvSpPr>
        <p:spPr bwMode="auto">
          <a:xfrm>
            <a:off x="157163" y="198438"/>
            <a:ext cx="3686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What makes a good visualization?</a:t>
            </a:r>
          </a:p>
          <a:p>
            <a:pPr eaLnBrk="1" hangingPunct="1"/>
            <a:r>
              <a:rPr lang="en-US" altLang="en-US" sz="1400"/>
              <a:t>Solutions</a:t>
            </a:r>
            <a:endParaRPr lang="en-US" altLang="en-US"/>
          </a:p>
        </p:txBody>
      </p:sp>
      <p:pic>
        <p:nvPicPr>
          <p:cNvPr id="5632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5065713"/>
            <a:ext cx="1611313"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825" y="5065713"/>
            <a:ext cx="1495425"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6175" y="5065713"/>
            <a:ext cx="130016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5065713"/>
            <a:ext cx="13652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7"/>
          <p:cNvPicPr>
            <a:picLocks noChangeAspect="1" noChangeArrowheads="1"/>
          </p:cNvPicPr>
          <p:nvPr/>
        </p:nvPicPr>
        <p:blipFill>
          <a:blip r:embed="rId7" cstate="print">
            <a:extLst>
              <a:ext uri="{28A0092B-C50C-407E-A947-70E740481C1C}">
                <a14:useLocalDpi xmlns:a14="http://schemas.microsoft.com/office/drawing/2010/main" val="0"/>
              </a:ext>
            </a:extLst>
          </a:blip>
          <a:srcRect l="4266" t="10696" r="4266" b="3889"/>
          <a:stretch>
            <a:fillRect/>
          </a:stretch>
        </p:blipFill>
        <p:spPr bwMode="auto">
          <a:xfrm>
            <a:off x="7067550" y="5065713"/>
            <a:ext cx="14398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17674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9"/>
          <p:cNvSpPr txBox="1">
            <a:spLocks noChangeArrowheads="1"/>
          </p:cNvSpPr>
          <p:nvPr/>
        </p:nvSpPr>
        <p:spPr bwMode="auto">
          <a:xfrm>
            <a:off x="219075" y="708025"/>
            <a:ext cx="83851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Unlike a scatter-plot, the default layout styles of most off-the-shelf programs will lead to very different layouts:</a:t>
            </a:r>
          </a:p>
          <a:p>
            <a:pPr eaLnBrk="1" hangingPunct="1"/>
            <a:endParaRPr lang="en-US" altLang="en-US" sz="1600"/>
          </a:p>
        </p:txBody>
      </p:sp>
      <p:sp>
        <p:nvSpPr>
          <p:cNvPr id="57347" name="Rectangle 10"/>
          <p:cNvSpPr>
            <a:spLocks noChangeArrowheads="1"/>
          </p:cNvSpPr>
          <p:nvPr/>
        </p:nvSpPr>
        <p:spPr bwMode="auto">
          <a:xfrm>
            <a:off x="157163" y="198438"/>
            <a:ext cx="3651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What makes a good visualization?</a:t>
            </a:r>
          </a:p>
        </p:txBody>
      </p:sp>
      <p:pic>
        <p:nvPicPr>
          <p:cNvPr id="57348" name="Picture 8" descr="ClassicHier.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8075" y="3349625"/>
            <a:ext cx="116205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9" descr="unnamed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4588" y="5467350"/>
            <a:ext cx="3097212"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10" descr="orthogonal.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8425" y="1698625"/>
            <a:ext cx="222885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11" descr="circular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4488" y="5221288"/>
            <a:ext cx="1474787"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12" descr="circular.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32213" y="1693863"/>
            <a:ext cx="256540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3" name="Picture 13" descr="OrganSmart1.jp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6488" y="3371850"/>
            <a:ext cx="146208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4" name="Picture 14" descr="ClassicOrganic.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2463" y="1682750"/>
            <a:ext cx="1598612"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5" name="Picture 15" descr="InteractHier1.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03413" y="4198938"/>
            <a:ext cx="1635125"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6" name="Picture 16" descr="ClassicHier2.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50838" y="1689100"/>
            <a:ext cx="144145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Picture 17" descr="sillyexample.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530975" y="3768725"/>
            <a:ext cx="2195513"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3123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219075" y="708025"/>
            <a:ext cx="8385175"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800100" indent="-342900" eaLnBrk="0" hangingPunct="0">
              <a:defRPr>
                <a:solidFill>
                  <a:schemeClr val="tx1"/>
                </a:solidFill>
                <a:latin typeface="Arial" pitchFamily="34" charset="0"/>
              </a:defRPr>
            </a:lvl2pPr>
            <a:lvl3pPr marL="1257300" indent="-3429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The simplest answer is that an image should </a:t>
            </a:r>
            <a:r>
              <a:rPr lang="en-US" altLang="en-US" sz="1600" i="1"/>
              <a:t>clearly </a:t>
            </a:r>
            <a:r>
              <a:rPr lang="en-US" altLang="en-US" sz="1600"/>
              <a:t>communicate something that we would have difficulty knowing any other way:</a:t>
            </a:r>
          </a:p>
          <a:p>
            <a:pPr eaLnBrk="1" hangingPunct="1"/>
            <a:endParaRPr lang="en-US" altLang="en-US" sz="1600"/>
          </a:p>
          <a:p>
            <a:pPr eaLnBrk="1" hangingPunct="1"/>
            <a:r>
              <a:rPr lang="en-US" altLang="en-US" sz="1600"/>
              <a:t>	This includes:</a:t>
            </a:r>
          </a:p>
          <a:p>
            <a:pPr eaLnBrk="1" hangingPunct="1"/>
            <a:r>
              <a:rPr lang="en-US" altLang="en-US" sz="1600"/>
              <a:t>	    </a:t>
            </a:r>
          </a:p>
          <a:p>
            <a:pPr eaLnBrk="1" hangingPunct="1"/>
            <a:r>
              <a:rPr lang="en-US" altLang="en-US" sz="1600"/>
              <a:t>	Information &amp; Communication:</a:t>
            </a:r>
          </a:p>
          <a:p>
            <a:pPr lvl="2" eaLnBrk="1" hangingPunct="1">
              <a:buFontTx/>
              <a:buChar char="•"/>
            </a:pPr>
            <a:r>
              <a:rPr lang="en-US" altLang="en-US" sz="1600"/>
              <a:t>Helping </a:t>
            </a:r>
            <a:r>
              <a:rPr lang="en-US" altLang="en-US" sz="1600" i="1"/>
              <a:t>build intuition </a:t>
            </a:r>
            <a:r>
              <a:rPr lang="en-US" altLang="en-US" sz="1600"/>
              <a:t>about the social process generating the network</a:t>
            </a:r>
          </a:p>
          <a:p>
            <a:pPr lvl="2" eaLnBrk="1" hangingPunct="1">
              <a:buFontTx/>
              <a:buChar char="•"/>
            </a:pPr>
            <a:endParaRPr lang="en-US" altLang="en-US" sz="1600"/>
          </a:p>
          <a:p>
            <a:pPr lvl="2" eaLnBrk="1" hangingPunct="1">
              <a:buFontTx/>
              <a:buChar char="•"/>
            </a:pPr>
            <a:r>
              <a:rPr lang="en-US" altLang="en-US" sz="1600"/>
              <a:t>Succinctly capturing </a:t>
            </a:r>
            <a:r>
              <a:rPr lang="en-US" altLang="en-US" sz="1600" i="1"/>
              <a:t>high-dimensional</a:t>
            </a:r>
            <a:r>
              <a:rPr lang="en-US" altLang="en-US" sz="1600"/>
              <a:t> properties of the network</a:t>
            </a:r>
          </a:p>
          <a:p>
            <a:pPr lvl="2" eaLnBrk="1" hangingPunct="1">
              <a:buFontTx/>
              <a:buChar char="•"/>
            </a:pPr>
            <a:endParaRPr lang="en-US" altLang="en-US" sz="1600"/>
          </a:p>
          <a:p>
            <a:pPr lvl="2" eaLnBrk="1" hangingPunct="1">
              <a:buFontTx/>
              <a:buChar char="•"/>
            </a:pPr>
            <a:r>
              <a:rPr lang="en-US" altLang="en-US" sz="1600"/>
              <a:t>Being </a:t>
            </a:r>
            <a:r>
              <a:rPr lang="en-US" altLang="en-US" sz="1600" i="1"/>
              <a:t>worth the space</a:t>
            </a:r>
            <a:r>
              <a:rPr lang="en-US" altLang="en-US" sz="1600"/>
              <a:t>– the information content of the image needs to reward deeper inspection</a:t>
            </a:r>
          </a:p>
          <a:p>
            <a:pPr lvl="2" eaLnBrk="1" hangingPunct="1">
              <a:buFontTx/>
              <a:buChar char="•"/>
            </a:pPr>
            <a:endParaRPr lang="en-US" altLang="en-US" sz="1600" i="1"/>
          </a:p>
          <a:p>
            <a:pPr lvl="2" eaLnBrk="1" hangingPunct="1">
              <a:buFontTx/>
              <a:buChar char="•"/>
            </a:pPr>
            <a:r>
              <a:rPr lang="en-US" altLang="en-US" sz="1600" i="1"/>
              <a:t>Beauty</a:t>
            </a:r>
            <a:r>
              <a:rPr lang="en-US" altLang="en-US" sz="1600"/>
              <a:t> – powerful graphs are mesmerizing</a:t>
            </a:r>
          </a:p>
          <a:p>
            <a:pPr lvl="2" eaLnBrk="1" hangingPunct="1">
              <a:buFontTx/>
              <a:buChar char="•"/>
            </a:pPr>
            <a:endParaRPr lang="en-US" altLang="en-US" sz="1600"/>
          </a:p>
          <a:p>
            <a:pPr lvl="1" eaLnBrk="1" hangingPunct="1"/>
            <a:r>
              <a:rPr lang="en-US" altLang="en-US" sz="1600"/>
              <a:t>  </a:t>
            </a:r>
          </a:p>
        </p:txBody>
      </p:sp>
      <p:sp>
        <p:nvSpPr>
          <p:cNvPr id="46083" name="Rectangle 3"/>
          <p:cNvSpPr>
            <a:spLocks noChangeArrowheads="1"/>
          </p:cNvSpPr>
          <p:nvPr/>
        </p:nvSpPr>
        <p:spPr bwMode="auto">
          <a:xfrm>
            <a:off x="157163" y="198438"/>
            <a:ext cx="43524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a:t>What makes a good </a:t>
            </a:r>
            <a:r>
              <a:rPr lang="en-US" altLang="en-US" dirty="0" smtClean="0"/>
              <a:t>(data) visualization</a:t>
            </a:r>
            <a:r>
              <a:rPr lang="en-US" altLang="en-US" dirty="0"/>
              <a:t>?</a:t>
            </a:r>
          </a:p>
        </p:txBody>
      </p:sp>
    </p:spTree>
    <p:extLst>
      <p:ext uri="{BB962C8B-B14F-4D97-AF65-F5344CB8AC3E}">
        <p14:creationId xmlns:p14="http://schemas.microsoft.com/office/powerpoint/2010/main" val="3891730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219075" y="708025"/>
            <a:ext cx="8385175"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800100" indent="-342900" eaLnBrk="0" hangingPunct="0">
              <a:defRPr>
                <a:solidFill>
                  <a:schemeClr val="tx1"/>
                </a:solidFill>
                <a:latin typeface="Arial" pitchFamily="34" charset="0"/>
              </a:defRPr>
            </a:lvl2pPr>
            <a:lvl3pPr marL="1257300" indent="-3429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The simplest answer is that an image should </a:t>
            </a:r>
            <a:r>
              <a:rPr lang="en-US" altLang="en-US" sz="1600" i="1"/>
              <a:t>clearly </a:t>
            </a:r>
            <a:r>
              <a:rPr lang="en-US" altLang="en-US" sz="1600"/>
              <a:t>communicate something that we would have difficulty knowing any other way:</a:t>
            </a:r>
          </a:p>
          <a:p>
            <a:pPr eaLnBrk="1" hangingPunct="1"/>
            <a:endParaRPr lang="en-US" altLang="en-US" sz="1600"/>
          </a:p>
          <a:p>
            <a:pPr eaLnBrk="1" hangingPunct="1"/>
            <a:r>
              <a:rPr lang="en-US" altLang="en-US" sz="1600"/>
              <a:t>	This includes:</a:t>
            </a:r>
          </a:p>
          <a:p>
            <a:pPr lvl="2" eaLnBrk="1" hangingPunct="1">
              <a:buFontTx/>
              <a:buChar char="•"/>
            </a:pPr>
            <a:endParaRPr lang="en-US" altLang="en-US" sz="1600"/>
          </a:p>
          <a:p>
            <a:pPr lvl="1" eaLnBrk="1" hangingPunct="1"/>
            <a:r>
              <a:rPr lang="en-US" altLang="en-US" sz="1600"/>
              <a:t>  Science:</a:t>
            </a:r>
          </a:p>
          <a:p>
            <a:pPr lvl="2" eaLnBrk="1" hangingPunct="1">
              <a:buFontTx/>
              <a:buChar char="•"/>
            </a:pPr>
            <a:r>
              <a:rPr lang="en-US" altLang="en-US" sz="1600"/>
              <a:t>Ability to </a:t>
            </a:r>
            <a:r>
              <a:rPr lang="en-US" altLang="en-US" sz="1600" i="1"/>
              <a:t>replicate</a:t>
            </a:r>
            <a:r>
              <a:rPr lang="en-US" altLang="en-US" sz="1600"/>
              <a:t> results – same data should produce same picture</a:t>
            </a:r>
          </a:p>
          <a:p>
            <a:pPr lvl="2" eaLnBrk="1" hangingPunct="1">
              <a:buFontTx/>
              <a:buChar char="•"/>
            </a:pPr>
            <a:endParaRPr lang="en-US" altLang="en-US" sz="1600"/>
          </a:p>
          <a:p>
            <a:pPr lvl="2" eaLnBrk="1" hangingPunct="1">
              <a:buFontTx/>
              <a:buChar char="•"/>
            </a:pPr>
            <a:r>
              <a:rPr lang="en-US" altLang="en-US" sz="1600" i="1"/>
              <a:t>Quantification</a:t>
            </a:r>
            <a:r>
              <a:rPr lang="en-US" altLang="en-US" sz="1600"/>
              <a:t> – most features evident from a graph should be translatable to a measurement of the graph (though this may not be initially evident)</a:t>
            </a:r>
          </a:p>
          <a:p>
            <a:pPr lvl="2" eaLnBrk="1" hangingPunct="1">
              <a:buFontTx/>
              <a:buChar char="•"/>
            </a:pPr>
            <a:endParaRPr lang="en-US" altLang="en-US" sz="1600"/>
          </a:p>
          <a:p>
            <a:pPr lvl="2" eaLnBrk="1" hangingPunct="1">
              <a:buFontTx/>
              <a:buChar char="•"/>
            </a:pPr>
            <a:r>
              <a:rPr lang="en-US" altLang="en-US" sz="1600" i="1"/>
              <a:t>Theory-relevant</a:t>
            </a:r>
            <a:r>
              <a:rPr lang="en-US" altLang="en-US" sz="1600"/>
              <a:t>: either gives us something new to theorize about or is useful as a theory-building device itself.</a:t>
            </a:r>
          </a:p>
          <a:p>
            <a:pPr lvl="2" eaLnBrk="1" hangingPunct="1">
              <a:buFontTx/>
              <a:buChar char="•"/>
            </a:pPr>
            <a:endParaRPr lang="en-US" altLang="en-US" sz="1600"/>
          </a:p>
          <a:p>
            <a:pPr lvl="1" eaLnBrk="1" hangingPunct="1"/>
            <a:r>
              <a:rPr lang="en-US" altLang="en-US" sz="1600"/>
              <a:t>This probably implies a move toward problem-specific families of visualizations.</a:t>
            </a:r>
          </a:p>
        </p:txBody>
      </p:sp>
      <p:sp>
        <p:nvSpPr>
          <p:cNvPr id="47107" name="Rectangle 3"/>
          <p:cNvSpPr>
            <a:spLocks noChangeArrowheads="1"/>
          </p:cNvSpPr>
          <p:nvPr/>
        </p:nvSpPr>
        <p:spPr bwMode="auto">
          <a:xfrm>
            <a:off x="157163" y="198438"/>
            <a:ext cx="4788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a:t>What makes a good </a:t>
            </a:r>
            <a:r>
              <a:rPr lang="en-US" altLang="en-US" dirty="0" smtClean="0"/>
              <a:t>(scientific) visualization</a:t>
            </a:r>
            <a:r>
              <a:rPr lang="en-US" altLang="en-US" dirty="0"/>
              <a:t>?</a:t>
            </a:r>
          </a:p>
        </p:txBody>
      </p:sp>
    </p:spTree>
    <p:extLst>
      <p:ext uri="{BB962C8B-B14F-4D97-AF65-F5344CB8AC3E}">
        <p14:creationId xmlns:p14="http://schemas.microsoft.com/office/powerpoint/2010/main" val="23716854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669925" y="1027113"/>
            <a:ext cx="7937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So what distinguishes a scientifically </a:t>
            </a:r>
            <a:r>
              <a:rPr lang="en-US" altLang="en-US" i="1"/>
              <a:t>effective</a:t>
            </a:r>
            <a:r>
              <a:rPr lang="en-US" altLang="en-US"/>
              <a:t> visualization?</a:t>
            </a:r>
          </a:p>
          <a:p>
            <a:pPr eaLnBrk="1" hangingPunct="1"/>
            <a:endParaRPr lang="en-US" altLang="en-US"/>
          </a:p>
          <a:p>
            <a:pPr eaLnBrk="1" hangingPunct="1">
              <a:buFontTx/>
              <a:buChar char="•"/>
            </a:pPr>
            <a:r>
              <a:rPr lang="en-US" altLang="en-US" i="1"/>
              <a:t>Basic quantitative visualization craft:</a:t>
            </a:r>
            <a:r>
              <a:rPr lang="en-US" altLang="en-US"/>
              <a:t>  (“style” or “rhetoric”)</a:t>
            </a:r>
          </a:p>
        </p:txBody>
      </p:sp>
      <p:pic>
        <p:nvPicPr>
          <p:cNvPr id="39939" name="Picture 6" descr="CSPrings_editwcol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130425"/>
            <a:ext cx="438150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9"/>
          <p:cNvPicPr>
            <a:picLocks noChangeAspect="1" noChangeArrowheads="1"/>
          </p:cNvPicPr>
          <p:nvPr/>
        </p:nvPicPr>
        <p:blipFill>
          <a:blip r:embed="rId3">
            <a:extLst>
              <a:ext uri="{28A0092B-C50C-407E-A947-70E740481C1C}">
                <a14:useLocalDpi xmlns:a14="http://schemas.microsoft.com/office/drawing/2010/main" val="0"/>
              </a:ext>
            </a:extLst>
          </a:blip>
          <a:srcRect l="15555" t="38333" r="12445" b="13333"/>
          <a:stretch>
            <a:fillRect/>
          </a:stretch>
        </p:blipFill>
        <p:spPr bwMode="auto">
          <a:xfrm>
            <a:off x="228600" y="2133600"/>
            <a:ext cx="425608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11"/>
          <p:cNvSpPr txBox="1">
            <a:spLocks noChangeArrowheads="1"/>
          </p:cNvSpPr>
          <p:nvPr/>
        </p:nvSpPr>
        <p:spPr bwMode="auto">
          <a:xfrm>
            <a:off x="6324600" y="6538913"/>
            <a:ext cx="666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After</a:t>
            </a:r>
          </a:p>
        </p:txBody>
      </p:sp>
      <p:sp>
        <p:nvSpPr>
          <p:cNvPr id="39942" name="Text Box 12"/>
          <p:cNvSpPr txBox="1">
            <a:spLocks noChangeArrowheads="1"/>
          </p:cNvSpPr>
          <p:nvPr/>
        </p:nvSpPr>
        <p:spPr bwMode="auto">
          <a:xfrm>
            <a:off x="1981200" y="653891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Before</a:t>
            </a:r>
          </a:p>
        </p:txBody>
      </p:sp>
      <p:sp>
        <p:nvSpPr>
          <p:cNvPr id="39943" name="Text Box 2"/>
          <p:cNvSpPr txBox="1">
            <a:spLocks noChangeArrowheads="1"/>
          </p:cNvSpPr>
          <p:nvPr/>
        </p:nvSpPr>
        <p:spPr bwMode="auto">
          <a:xfrm>
            <a:off x="304800" y="228600"/>
            <a:ext cx="5514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Communication Challenges in Network Visualization</a:t>
            </a:r>
          </a:p>
        </p:txBody>
      </p:sp>
      <p:sp>
        <p:nvSpPr>
          <p:cNvPr id="39944" name="Text Box 3"/>
          <p:cNvSpPr txBox="1">
            <a:spLocks noChangeArrowheads="1"/>
          </p:cNvSpPr>
          <p:nvPr/>
        </p:nvSpPr>
        <p:spPr bwMode="auto">
          <a:xfrm>
            <a:off x="298450" y="500063"/>
            <a:ext cx="1436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Types of problems</a:t>
            </a:r>
          </a:p>
        </p:txBody>
      </p:sp>
    </p:spTree>
    <p:extLst>
      <p:ext uri="{BB962C8B-B14F-4D97-AF65-F5344CB8AC3E}">
        <p14:creationId xmlns:p14="http://schemas.microsoft.com/office/powerpoint/2010/main" val="25549588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14"/>
          <p:cNvGrpSpPr>
            <a:grpSpLocks/>
          </p:cNvGrpSpPr>
          <p:nvPr/>
        </p:nvGrpSpPr>
        <p:grpSpPr bwMode="auto">
          <a:xfrm>
            <a:off x="1644650" y="1692275"/>
            <a:ext cx="5172075" cy="2808288"/>
            <a:chOff x="913765" y="1813560"/>
            <a:chExt cx="4171950" cy="1876425"/>
          </a:xfrm>
        </p:grpSpPr>
        <p:sp>
          <p:nvSpPr>
            <p:cNvPr id="5" name="Oval 4"/>
            <p:cNvSpPr/>
            <p:nvPr/>
          </p:nvSpPr>
          <p:spPr>
            <a:xfrm>
              <a:off x="2160996" y="1813560"/>
              <a:ext cx="1658280" cy="581278"/>
            </a:xfrm>
            <a:prstGeom prst="ellipse">
              <a:avLst/>
            </a:prstGeom>
            <a:ln w="12700"/>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t>Visualization</a:t>
              </a:r>
            </a:p>
            <a:p>
              <a:pPr algn="ctr">
                <a:defRPr/>
              </a:pPr>
              <a:r>
                <a:rPr lang="en-US" sz="1400" dirty="0"/>
                <a:t>Strategy</a:t>
              </a:r>
            </a:p>
          </p:txBody>
        </p:sp>
        <p:sp>
          <p:nvSpPr>
            <p:cNvPr id="6" name="Oval 5"/>
            <p:cNvSpPr/>
            <p:nvPr/>
          </p:nvSpPr>
          <p:spPr>
            <a:xfrm>
              <a:off x="3428716" y="3099160"/>
              <a:ext cx="1656999" cy="590825"/>
            </a:xfrm>
            <a:prstGeom prst="ellipse">
              <a:avLst/>
            </a:prstGeom>
            <a:ln w="12700"/>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t>Knowledge</a:t>
              </a:r>
            </a:p>
            <a:p>
              <a:pPr algn="ctr">
                <a:defRPr/>
              </a:pPr>
              <a:r>
                <a:rPr lang="en-US" sz="1400" dirty="0"/>
                <a:t>problem</a:t>
              </a:r>
            </a:p>
          </p:txBody>
        </p:sp>
        <p:sp>
          <p:nvSpPr>
            <p:cNvPr id="14" name="Oval 13"/>
            <p:cNvSpPr/>
            <p:nvPr/>
          </p:nvSpPr>
          <p:spPr>
            <a:xfrm>
              <a:off x="913765" y="3080067"/>
              <a:ext cx="1656999" cy="562185"/>
            </a:xfrm>
            <a:prstGeom prst="ellipse">
              <a:avLst/>
            </a:prstGeom>
            <a:ln w="12700"/>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t>Data </a:t>
              </a:r>
            </a:p>
            <a:p>
              <a:pPr algn="ctr">
                <a:defRPr/>
              </a:pPr>
              <a:r>
                <a:rPr lang="en-US" sz="1400" dirty="0"/>
                <a:t>Fidelity</a:t>
              </a:r>
            </a:p>
          </p:txBody>
        </p:sp>
        <p:sp>
          <p:nvSpPr>
            <p:cNvPr id="25" name="Left-Right Arrow 24"/>
            <p:cNvSpPr/>
            <p:nvPr/>
          </p:nvSpPr>
          <p:spPr>
            <a:xfrm rot="18685334">
              <a:off x="1871538" y="2615301"/>
              <a:ext cx="796606" cy="304765"/>
            </a:xfrm>
            <a:prstGeom prst="leftRightArrow">
              <a:avLst/>
            </a:prstGeom>
            <a:solidFill>
              <a:schemeClr val="tx1">
                <a:lumMod val="60000"/>
                <a:lumOff val="40000"/>
              </a:schemeClr>
            </a:solidFill>
            <a:ln w="6350">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26" name="Left-Right Arrow 25"/>
            <p:cNvSpPr/>
            <p:nvPr/>
          </p:nvSpPr>
          <p:spPr>
            <a:xfrm rot="13686004">
              <a:off x="3423534" y="2596208"/>
              <a:ext cx="796606" cy="304765"/>
            </a:xfrm>
            <a:prstGeom prst="leftRightArrow">
              <a:avLst/>
            </a:prstGeom>
            <a:solidFill>
              <a:schemeClr val="tx1">
                <a:lumMod val="60000"/>
                <a:lumOff val="40000"/>
              </a:schemeClr>
            </a:solidFill>
            <a:ln w="6350">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27" name="Left-Right Arrow 26"/>
            <p:cNvSpPr/>
            <p:nvPr/>
          </p:nvSpPr>
          <p:spPr>
            <a:xfrm>
              <a:off x="2642474" y="3252966"/>
              <a:ext cx="799048" cy="305489"/>
            </a:xfrm>
            <a:prstGeom prst="leftRightArrow">
              <a:avLst/>
            </a:prstGeom>
            <a:solidFill>
              <a:schemeClr val="tx1">
                <a:lumMod val="60000"/>
                <a:lumOff val="40000"/>
              </a:schemeClr>
            </a:solidFill>
            <a:ln w="6350">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58371" name="TextBox 27"/>
          <p:cNvSpPr txBox="1">
            <a:spLocks noChangeArrowheads="1"/>
          </p:cNvSpPr>
          <p:nvPr/>
        </p:nvSpPr>
        <p:spPr bwMode="auto">
          <a:xfrm>
            <a:off x="361950" y="4816475"/>
            <a:ext cx="83439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i="1"/>
              <a:t>Visualization as craft:</a:t>
            </a:r>
            <a:r>
              <a:rPr lang="en-US" altLang="en-US"/>
              <a:t>  My instinct is that hard-and-fast rules will be difficult to find, craft production is thus a better model than either art (too expressive) or technical drawing (too rigid). </a:t>
            </a:r>
          </a:p>
          <a:p>
            <a:pPr eaLnBrk="1" hangingPunct="1"/>
            <a:endParaRPr lang="en-US" altLang="en-US"/>
          </a:p>
          <a:p>
            <a:pPr eaLnBrk="1" hangingPunct="1"/>
            <a:r>
              <a:rPr lang="en-US" altLang="en-US"/>
              <a:t>Let’s work through some exemplars and see how they balanced these trades</a:t>
            </a:r>
            <a:endParaRPr lang="en-US" altLang="en-US" i="1"/>
          </a:p>
          <a:p>
            <a:pPr eaLnBrk="1" hangingPunct="1"/>
            <a:endParaRPr lang="en-US" altLang="en-US"/>
          </a:p>
        </p:txBody>
      </p:sp>
      <p:sp>
        <p:nvSpPr>
          <p:cNvPr id="58372" name="Text Box 9"/>
          <p:cNvSpPr txBox="1">
            <a:spLocks noChangeArrowheads="1"/>
          </p:cNvSpPr>
          <p:nvPr/>
        </p:nvSpPr>
        <p:spPr bwMode="auto">
          <a:xfrm>
            <a:off x="219075" y="708025"/>
            <a:ext cx="83851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a:t>Unlike a scatter-plot, the default layout styles of most off-the-shelf programs will lead to very different layouts:</a:t>
            </a:r>
          </a:p>
          <a:p>
            <a:pPr eaLnBrk="1" hangingPunct="1"/>
            <a:endParaRPr lang="en-US" altLang="en-US" dirty="0"/>
          </a:p>
        </p:txBody>
      </p:sp>
      <p:sp>
        <p:nvSpPr>
          <p:cNvPr id="58373" name="Rectangle 10"/>
          <p:cNvSpPr>
            <a:spLocks noChangeArrowheads="1"/>
          </p:cNvSpPr>
          <p:nvPr/>
        </p:nvSpPr>
        <p:spPr bwMode="auto">
          <a:xfrm>
            <a:off x="157163" y="198438"/>
            <a:ext cx="3651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What makes a good visualization?</a:t>
            </a:r>
            <a:endParaRPr lang="en-US" altLang="en-US" dirty="0"/>
          </a:p>
        </p:txBody>
      </p:sp>
    </p:spTree>
    <p:extLst>
      <p:ext uri="{BB962C8B-B14F-4D97-AF65-F5344CB8AC3E}">
        <p14:creationId xmlns:p14="http://schemas.microsoft.com/office/powerpoint/2010/main" val="3986048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396875" y="1098550"/>
            <a:ext cx="7713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a:cs typeface="Arial" pitchFamily="34" charset="0"/>
              </a:rPr>
              <a:t>Network visualization helps build intuition, but you have to keep the drawing </a:t>
            </a:r>
            <a:r>
              <a:rPr lang="en-US" altLang="en-US" sz="1800" dirty="0" smtClean="0">
                <a:cs typeface="Arial" pitchFamily="34" charset="0"/>
              </a:rPr>
              <a:t>heuristic.  </a:t>
            </a:r>
            <a:r>
              <a:rPr lang="en-US" altLang="en-US" sz="1800" dirty="0">
                <a:cs typeface="Arial" pitchFamily="34" charset="0"/>
              </a:rPr>
              <a:t>Here we show the same graphs with two different techniques:</a:t>
            </a:r>
          </a:p>
        </p:txBody>
      </p:sp>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l="28972" t="33284" r="49831" b="39183"/>
          <a:stretch>
            <a:fillRect/>
          </a:stretch>
        </p:blipFill>
        <p:spPr bwMode="auto">
          <a:xfrm>
            <a:off x="517525" y="2351088"/>
            <a:ext cx="2584450"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2" name="Text Box 4"/>
          <p:cNvSpPr txBox="1">
            <a:spLocks noChangeArrowheads="1"/>
          </p:cNvSpPr>
          <p:nvPr/>
        </p:nvSpPr>
        <p:spPr bwMode="auto">
          <a:xfrm>
            <a:off x="760413" y="1962150"/>
            <a:ext cx="195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a:cs typeface="Arial" pitchFamily="34" charset="0"/>
              </a:rPr>
              <a:t>Tree-Based layouts</a:t>
            </a:r>
          </a:p>
        </p:txBody>
      </p:sp>
      <p:sp>
        <p:nvSpPr>
          <p:cNvPr id="63493" name="Text Box 5"/>
          <p:cNvSpPr txBox="1">
            <a:spLocks noChangeArrowheads="1"/>
          </p:cNvSpPr>
          <p:nvPr/>
        </p:nvSpPr>
        <p:spPr bwMode="auto">
          <a:xfrm>
            <a:off x="571500" y="5068888"/>
            <a:ext cx="255111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400" dirty="0">
                <a:cs typeface="Arial" pitchFamily="34" charset="0"/>
              </a:rPr>
              <a:t>Most effective for very sparse, regular graphs.  Very useful when relations are strongly directed, such as organization </a:t>
            </a:r>
            <a:r>
              <a:rPr lang="en-US" altLang="en-US" sz="1400" dirty="0" smtClean="0">
                <a:cs typeface="Arial" pitchFamily="34" charset="0"/>
              </a:rPr>
              <a:t>charts, cluster tress </a:t>
            </a:r>
            <a:r>
              <a:rPr lang="en-US" altLang="en-US" sz="1400" dirty="0">
                <a:cs typeface="Arial" pitchFamily="34" charset="0"/>
              </a:rPr>
              <a:t>or  internet connections.</a:t>
            </a:r>
          </a:p>
        </p:txBody>
      </p:sp>
      <p:pic>
        <p:nvPicPr>
          <p:cNvPr id="63494" name="Picture 6"/>
          <p:cNvPicPr>
            <a:picLocks noChangeAspect="1" noChangeArrowheads="1"/>
          </p:cNvPicPr>
          <p:nvPr/>
        </p:nvPicPr>
        <p:blipFill>
          <a:blip r:embed="rId3">
            <a:extLst>
              <a:ext uri="{28A0092B-C50C-407E-A947-70E740481C1C}">
                <a14:useLocalDpi xmlns:a14="http://schemas.microsoft.com/office/drawing/2010/main" val="0"/>
              </a:ext>
            </a:extLst>
          </a:blip>
          <a:srcRect l="2644" t="7584" r="45924" b="48267"/>
          <a:stretch>
            <a:fillRect/>
          </a:stretch>
        </p:blipFill>
        <p:spPr bwMode="auto">
          <a:xfrm>
            <a:off x="4176713" y="2351088"/>
            <a:ext cx="3587750" cy="273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5" name="Text Box 7"/>
          <p:cNvSpPr txBox="1">
            <a:spLocks noChangeArrowheads="1"/>
          </p:cNvSpPr>
          <p:nvPr/>
        </p:nvSpPr>
        <p:spPr bwMode="auto">
          <a:xfrm>
            <a:off x="5046663" y="1925638"/>
            <a:ext cx="16401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smtClean="0">
                <a:cs typeface="Arial" pitchFamily="34" charset="0"/>
              </a:rPr>
              <a:t>“Force” layouts</a:t>
            </a:r>
            <a:endParaRPr lang="en-US" altLang="en-US" sz="1800" dirty="0">
              <a:cs typeface="Arial" pitchFamily="34" charset="0"/>
            </a:endParaRPr>
          </a:p>
        </p:txBody>
      </p:sp>
      <p:sp>
        <p:nvSpPr>
          <p:cNvPr id="63496" name="Text Box 8"/>
          <p:cNvSpPr txBox="1">
            <a:spLocks noChangeArrowheads="1"/>
          </p:cNvSpPr>
          <p:nvPr/>
        </p:nvSpPr>
        <p:spPr bwMode="auto">
          <a:xfrm>
            <a:off x="4081463" y="5259388"/>
            <a:ext cx="4103687"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400" dirty="0">
                <a:cs typeface="Arial" pitchFamily="34" charset="0"/>
              </a:rPr>
              <a:t>Most effective with graphs that have a strong community structure (clustering, </a:t>
            </a:r>
            <a:r>
              <a:rPr lang="en-US" altLang="en-US" sz="1400" dirty="0" err="1">
                <a:cs typeface="Arial" pitchFamily="34" charset="0"/>
              </a:rPr>
              <a:t>etc</a:t>
            </a:r>
            <a:r>
              <a:rPr lang="en-US" altLang="en-US" sz="1400" dirty="0">
                <a:cs typeface="Arial" pitchFamily="34" charset="0"/>
              </a:rPr>
              <a:t>).  Provides a very clear correspondence between social distance and plotted distance </a:t>
            </a:r>
          </a:p>
        </p:txBody>
      </p:sp>
      <p:sp>
        <p:nvSpPr>
          <p:cNvPr id="63497" name="Text Box 9"/>
          <p:cNvSpPr txBox="1">
            <a:spLocks noChangeArrowheads="1"/>
          </p:cNvSpPr>
          <p:nvPr/>
        </p:nvSpPr>
        <p:spPr bwMode="auto">
          <a:xfrm>
            <a:off x="2538413" y="6303963"/>
            <a:ext cx="3225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a:cs typeface="Arial" pitchFamily="34" charset="0"/>
              </a:rPr>
              <a:t>Two images of the same network</a:t>
            </a:r>
          </a:p>
        </p:txBody>
      </p:sp>
      <p:sp>
        <p:nvSpPr>
          <p:cNvPr id="63498" name="Text Box 11"/>
          <p:cNvSpPr txBox="1">
            <a:spLocks noChangeArrowheads="1"/>
          </p:cNvSpPr>
          <p:nvPr/>
        </p:nvSpPr>
        <p:spPr bwMode="auto">
          <a:xfrm>
            <a:off x="2314575" y="2424113"/>
            <a:ext cx="657225" cy="304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1400">
                <a:solidFill>
                  <a:srgbClr val="3399FF"/>
                </a:solidFill>
              </a:rPr>
              <a:t>(good)</a:t>
            </a:r>
          </a:p>
        </p:txBody>
      </p:sp>
      <p:sp>
        <p:nvSpPr>
          <p:cNvPr id="63499" name="Text Box 12"/>
          <p:cNvSpPr txBox="1">
            <a:spLocks noChangeArrowheads="1"/>
          </p:cNvSpPr>
          <p:nvPr/>
        </p:nvSpPr>
        <p:spPr bwMode="auto">
          <a:xfrm>
            <a:off x="6754813" y="2359025"/>
            <a:ext cx="1060450" cy="304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1400">
                <a:solidFill>
                  <a:srgbClr val="3399FF"/>
                </a:solidFill>
              </a:rPr>
              <a:t>(Fair - poor)</a:t>
            </a:r>
          </a:p>
        </p:txBody>
      </p:sp>
      <p:sp>
        <p:nvSpPr>
          <p:cNvPr id="13" name="Rectangle 10"/>
          <p:cNvSpPr>
            <a:spLocks noChangeArrowheads="1"/>
          </p:cNvSpPr>
          <p:nvPr/>
        </p:nvSpPr>
        <p:spPr bwMode="auto">
          <a:xfrm>
            <a:off x="157163" y="198438"/>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Basic Layout Heuristics</a:t>
            </a:r>
            <a:endParaRPr lang="en-US" altLang="en-US" dirty="0"/>
          </a:p>
        </p:txBody>
      </p:sp>
    </p:spTree>
    <p:extLst>
      <p:ext uri="{BB962C8B-B14F-4D97-AF65-F5344CB8AC3E}">
        <p14:creationId xmlns:p14="http://schemas.microsoft.com/office/powerpoint/2010/main" val="164706569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760413" y="1962150"/>
            <a:ext cx="195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a:cs typeface="Arial" pitchFamily="34" charset="0"/>
              </a:rPr>
              <a:t>Tree-Based layouts</a:t>
            </a:r>
          </a:p>
        </p:txBody>
      </p:sp>
      <p:sp>
        <p:nvSpPr>
          <p:cNvPr id="64516" name="Text Box 4"/>
          <p:cNvSpPr txBox="1">
            <a:spLocks noChangeArrowheads="1"/>
          </p:cNvSpPr>
          <p:nvPr/>
        </p:nvSpPr>
        <p:spPr bwMode="auto">
          <a:xfrm>
            <a:off x="5046663" y="1925638"/>
            <a:ext cx="247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a:cs typeface="Arial" pitchFamily="34" charset="0"/>
              </a:rPr>
              <a:t>Spring embedder layouts</a:t>
            </a:r>
          </a:p>
        </p:txBody>
      </p:sp>
      <p:pic>
        <p:nvPicPr>
          <p:cNvPr id="64517" name="Picture 5"/>
          <p:cNvPicPr>
            <a:picLocks noChangeAspect="1" noChangeArrowheads="1"/>
          </p:cNvPicPr>
          <p:nvPr/>
        </p:nvPicPr>
        <p:blipFill>
          <a:blip r:embed="rId2">
            <a:extLst>
              <a:ext uri="{28A0092B-C50C-407E-A947-70E740481C1C}">
                <a14:useLocalDpi xmlns:a14="http://schemas.microsoft.com/office/drawing/2010/main" val="0"/>
              </a:ext>
            </a:extLst>
          </a:blip>
          <a:srcRect l="3398" t="12233" r="79427" b="23267"/>
          <a:stretch>
            <a:fillRect/>
          </a:stretch>
        </p:blipFill>
        <p:spPr bwMode="auto">
          <a:xfrm>
            <a:off x="679450" y="2411413"/>
            <a:ext cx="2093913" cy="386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8" name="Picture 6"/>
          <p:cNvPicPr>
            <a:picLocks noChangeAspect="1" noChangeArrowheads="1"/>
          </p:cNvPicPr>
          <p:nvPr/>
        </p:nvPicPr>
        <p:blipFill>
          <a:blip r:embed="rId3">
            <a:extLst>
              <a:ext uri="{28A0092B-C50C-407E-A947-70E740481C1C}">
                <a14:useLocalDpi xmlns:a14="http://schemas.microsoft.com/office/drawing/2010/main" val="0"/>
              </a:ext>
            </a:extLst>
          </a:blip>
          <a:srcRect l="2669" t="8284" r="60313" b="60367"/>
          <a:stretch>
            <a:fillRect/>
          </a:stretch>
        </p:blipFill>
        <p:spPr bwMode="auto">
          <a:xfrm>
            <a:off x="3902075" y="2589213"/>
            <a:ext cx="4513263" cy="298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9" name="Text Box 7"/>
          <p:cNvSpPr txBox="1">
            <a:spLocks noChangeArrowheads="1"/>
          </p:cNvSpPr>
          <p:nvPr/>
        </p:nvSpPr>
        <p:spPr bwMode="auto">
          <a:xfrm>
            <a:off x="2538413" y="6303963"/>
            <a:ext cx="323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a:cs typeface="Arial" pitchFamily="34" charset="0"/>
              </a:rPr>
              <a:t>Two layouts of the same network</a:t>
            </a:r>
          </a:p>
        </p:txBody>
      </p:sp>
      <p:sp>
        <p:nvSpPr>
          <p:cNvPr id="64520" name="Text Box 9"/>
          <p:cNvSpPr txBox="1">
            <a:spLocks noChangeArrowheads="1"/>
          </p:cNvSpPr>
          <p:nvPr/>
        </p:nvSpPr>
        <p:spPr bwMode="auto">
          <a:xfrm>
            <a:off x="2159000" y="2424113"/>
            <a:ext cx="627063" cy="304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1400">
                <a:solidFill>
                  <a:srgbClr val="3399FF"/>
                </a:solidFill>
              </a:rPr>
              <a:t>(poor)</a:t>
            </a:r>
          </a:p>
        </p:txBody>
      </p:sp>
      <p:sp>
        <p:nvSpPr>
          <p:cNvPr id="64521" name="Text Box 10"/>
          <p:cNvSpPr txBox="1">
            <a:spLocks noChangeArrowheads="1"/>
          </p:cNvSpPr>
          <p:nvPr/>
        </p:nvSpPr>
        <p:spPr bwMode="auto">
          <a:xfrm>
            <a:off x="3949700" y="2633663"/>
            <a:ext cx="657225" cy="304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1400">
                <a:solidFill>
                  <a:srgbClr val="3399FF"/>
                </a:solidFill>
              </a:rPr>
              <a:t>(good)</a:t>
            </a:r>
          </a:p>
        </p:txBody>
      </p:sp>
      <p:sp>
        <p:nvSpPr>
          <p:cNvPr id="11" name="Text Box 2"/>
          <p:cNvSpPr txBox="1">
            <a:spLocks noChangeArrowheads="1"/>
          </p:cNvSpPr>
          <p:nvPr/>
        </p:nvSpPr>
        <p:spPr bwMode="auto">
          <a:xfrm>
            <a:off x="396875" y="1098550"/>
            <a:ext cx="7713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a:cs typeface="Arial" pitchFamily="34" charset="0"/>
              </a:rPr>
              <a:t>Network visualization helps build intuition, but you have to keep the drawing </a:t>
            </a:r>
            <a:r>
              <a:rPr lang="en-US" altLang="en-US" sz="1800" dirty="0" smtClean="0">
                <a:cs typeface="Arial" pitchFamily="34" charset="0"/>
              </a:rPr>
              <a:t>heuristic.  </a:t>
            </a:r>
            <a:r>
              <a:rPr lang="en-US" altLang="en-US" sz="1800" dirty="0">
                <a:cs typeface="Arial" pitchFamily="34" charset="0"/>
              </a:rPr>
              <a:t>Here we show the same graphs with two different techniques:</a:t>
            </a:r>
          </a:p>
        </p:txBody>
      </p:sp>
      <p:sp>
        <p:nvSpPr>
          <p:cNvPr id="12" name="Rectangle 10"/>
          <p:cNvSpPr>
            <a:spLocks noChangeArrowheads="1"/>
          </p:cNvSpPr>
          <p:nvPr/>
        </p:nvSpPr>
        <p:spPr bwMode="auto">
          <a:xfrm>
            <a:off x="157163" y="198438"/>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Basic Layout Heuristics</a:t>
            </a:r>
            <a:endParaRPr lang="en-US" altLang="en-US" dirty="0"/>
          </a:p>
        </p:txBody>
      </p:sp>
      <p:sp>
        <p:nvSpPr>
          <p:cNvPr id="2" name="TextBox 1"/>
          <p:cNvSpPr txBox="1"/>
          <p:nvPr/>
        </p:nvSpPr>
        <p:spPr>
          <a:xfrm>
            <a:off x="3911600" y="5613400"/>
            <a:ext cx="4508500" cy="523220"/>
          </a:xfrm>
          <a:prstGeom prst="rect">
            <a:avLst/>
          </a:prstGeom>
          <a:noFill/>
        </p:spPr>
        <p:txBody>
          <a:bodyPr wrap="square" rtlCol="0">
            <a:spAutoFit/>
          </a:bodyPr>
          <a:lstStyle/>
          <a:p>
            <a:r>
              <a:rPr lang="en-US" sz="1400" dirty="0" smtClean="0"/>
              <a:t>“good” = high correlation between spatial distance and network distance</a:t>
            </a:r>
            <a:endParaRPr lang="en-US" sz="1400" dirty="0"/>
          </a:p>
        </p:txBody>
      </p:sp>
    </p:spTree>
    <p:extLst>
      <p:ext uri="{BB962C8B-B14F-4D97-AF65-F5344CB8AC3E}">
        <p14:creationId xmlns:p14="http://schemas.microsoft.com/office/powerpoint/2010/main" val="186539788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12291" name="Text Box 4"/>
          <p:cNvSpPr txBox="1">
            <a:spLocks noChangeArrowheads="1"/>
          </p:cNvSpPr>
          <p:nvPr/>
        </p:nvSpPr>
        <p:spPr bwMode="auto">
          <a:xfrm>
            <a:off x="542925" y="5345113"/>
            <a:ext cx="81692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 to an alternative to help think through what would became the first theorem in graph theory, and the development of elements (land masses/vertices) linked as pairs (edges/bridges)</a:t>
            </a:r>
          </a:p>
        </p:txBody>
      </p:sp>
      <p:pic>
        <p:nvPicPr>
          <p:cNvPr id="1229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2506663"/>
            <a:ext cx="7667625"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 Box 11"/>
          <p:cNvSpPr txBox="1">
            <a:spLocks noChangeArrowheads="1"/>
          </p:cNvSpPr>
          <p:nvPr/>
        </p:nvSpPr>
        <p:spPr bwMode="auto">
          <a:xfrm>
            <a:off x="708025" y="4578350"/>
            <a:ext cx="9604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Euler, 1741</a:t>
            </a:r>
          </a:p>
        </p:txBody>
      </p:sp>
      <p:sp>
        <p:nvSpPr>
          <p:cNvPr id="12294" name="Text Box 12"/>
          <p:cNvSpPr txBox="1">
            <a:spLocks noChangeArrowheads="1"/>
          </p:cNvSpPr>
          <p:nvPr/>
        </p:nvSpPr>
        <p:spPr bwMode="auto">
          <a:xfrm>
            <a:off x="300038" y="812800"/>
            <a:ext cx="7648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study of networks has depended on a visual thinking since the beginning:</a:t>
            </a:r>
          </a:p>
        </p:txBody>
      </p:sp>
      <p:sp>
        <p:nvSpPr>
          <p:cNvPr id="12295" name="Text Box 13"/>
          <p:cNvSpPr txBox="1">
            <a:spLocks noChangeArrowheads="1"/>
          </p:cNvSpPr>
          <p:nvPr/>
        </p:nvSpPr>
        <p:spPr bwMode="auto">
          <a:xfrm>
            <a:off x="298450" y="481013"/>
            <a:ext cx="1736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Promising Foundations</a:t>
            </a:r>
          </a:p>
        </p:txBody>
      </p:sp>
    </p:spTree>
    <p:extLst>
      <p:ext uri="{BB962C8B-B14F-4D97-AF65-F5344CB8AC3E}">
        <p14:creationId xmlns:p14="http://schemas.microsoft.com/office/powerpoint/2010/main" val="32328910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2894013" y="1936750"/>
            <a:ext cx="25955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smtClean="0">
                <a:cs typeface="Arial" pitchFamily="34" charset="0"/>
              </a:rPr>
              <a:t>Fixed Coordinate Layouts</a:t>
            </a:r>
            <a:endParaRPr lang="en-US" altLang="en-US" sz="1800" dirty="0">
              <a:cs typeface="Arial" pitchFamily="34" charset="0"/>
            </a:endParaRPr>
          </a:p>
        </p:txBody>
      </p:sp>
      <p:sp>
        <p:nvSpPr>
          <p:cNvPr id="64519" name="Text Box 7"/>
          <p:cNvSpPr txBox="1">
            <a:spLocks noChangeArrowheads="1"/>
          </p:cNvSpPr>
          <p:nvPr/>
        </p:nvSpPr>
        <p:spPr bwMode="auto">
          <a:xfrm>
            <a:off x="2538413" y="6303963"/>
            <a:ext cx="323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a:cs typeface="Arial" pitchFamily="34" charset="0"/>
              </a:rPr>
              <a:t>Two layouts of the same network</a:t>
            </a:r>
          </a:p>
        </p:txBody>
      </p:sp>
      <p:sp>
        <p:nvSpPr>
          <p:cNvPr id="11" name="Text Box 2"/>
          <p:cNvSpPr txBox="1">
            <a:spLocks noChangeArrowheads="1"/>
          </p:cNvSpPr>
          <p:nvPr/>
        </p:nvSpPr>
        <p:spPr bwMode="auto">
          <a:xfrm>
            <a:off x="396875" y="1098550"/>
            <a:ext cx="7713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a:cs typeface="Arial" pitchFamily="34" charset="0"/>
              </a:rPr>
              <a:t>Network visualization helps build intuition, but you have to keep the drawing </a:t>
            </a:r>
            <a:r>
              <a:rPr lang="en-US" altLang="en-US" sz="1800" dirty="0" smtClean="0">
                <a:cs typeface="Arial" pitchFamily="34" charset="0"/>
              </a:rPr>
              <a:t>heuristic.  </a:t>
            </a:r>
            <a:r>
              <a:rPr lang="en-US" altLang="en-US" sz="1800" dirty="0">
                <a:cs typeface="Arial" pitchFamily="34" charset="0"/>
              </a:rPr>
              <a:t>Here we show the same graphs with two different techniques:</a:t>
            </a:r>
          </a:p>
        </p:txBody>
      </p:sp>
      <p:sp>
        <p:nvSpPr>
          <p:cNvPr id="12" name="Rectangle 10"/>
          <p:cNvSpPr>
            <a:spLocks noChangeArrowheads="1"/>
          </p:cNvSpPr>
          <p:nvPr/>
        </p:nvSpPr>
        <p:spPr bwMode="auto">
          <a:xfrm>
            <a:off x="157163" y="198438"/>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Basic Layout Heuristics</a:t>
            </a:r>
            <a:endParaRPr lang="en-US" alt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200" y="2550187"/>
            <a:ext cx="4127500" cy="3622013"/>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919" t="2623" r="2291" b="3610"/>
          <a:stretch/>
        </p:blipFill>
        <p:spPr>
          <a:xfrm>
            <a:off x="4660899" y="2578101"/>
            <a:ext cx="4203701" cy="3632200"/>
          </a:xfrm>
          <a:prstGeom prst="rect">
            <a:avLst/>
          </a:prstGeom>
        </p:spPr>
      </p:pic>
      <p:sp>
        <p:nvSpPr>
          <p:cNvPr id="5" name="TextBox 4"/>
          <p:cNvSpPr txBox="1"/>
          <p:nvPr/>
        </p:nvSpPr>
        <p:spPr>
          <a:xfrm>
            <a:off x="190500" y="5854700"/>
            <a:ext cx="867545" cy="307777"/>
          </a:xfrm>
          <a:prstGeom prst="rect">
            <a:avLst/>
          </a:prstGeom>
          <a:noFill/>
        </p:spPr>
        <p:txBody>
          <a:bodyPr wrap="none" rtlCol="0">
            <a:spAutoFit/>
          </a:bodyPr>
          <a:lstStyle/>
          <a:p>
            <a:r>
              <a:rPr lang="en-US" sz="1400" dirty="0" smtClean="0"/>
              <a:t>Fit: 0.528</a:t>
            </a:r>
            <a:endParaRPr lang="en-US" sz="1400" dirty="0"/>
          </a:p>
        </p:txBody>
      </p:sp>
      <p:sp>
        <p:nvSpPr>
          <p:cNvPr id="15" name="TextBox 14"/>
          <p:cNvSpPr txBox="1"/>
          <p:nvPr/>
        </p:nvSpPr>
        <p:spPr>
          <a:xfrm>
            <a:off x="4660900" y="5905500"/>
            <a:ext cx="776175" cy="307777"/>
          </a:xfrm>
          <a:prstGeom prst="rect">
            <a:avLst/>
          </a:prstGeom>
          <a:noFill/>
        </p:spPr>
        <p:txBody>
          <a:bodyPr wrap="none" rtlCol="0">
            <a:spAutoFit/>
          </a:bodyPr>
          <a:lstStyle/>
          <a:p>
            <a:r>
              <a:rPr lang="en-US" sz="1400" dirty="0" smtClean="0"/>
              <a:t>Fit: .682</a:t>
            </a:r>
            <a:endParaRPr lang="en-US" sz="1400" dirty="0"/>
          </a:p>
        </p:txBody>
      </p:sp>
    </p:spTree>
    <p:extLst>
      <p:ext uri="{BB962C8B-B14F-4D97-AF65-F5344CB8AC3E}">
        <p14:creationId xmlns:p14="http://schemas.microsoft.com/office/powerpoint/2010/main" val="211437606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2894013" y="1936750"/>
            <a:ext cx="25955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smtClean="0">
                <a:cs typeface="Arial" pitchFamily="34" charset="0"/>
              </a:rPr>
              <a:t>Fixed Coordinate Layouts</a:t>
            </a:r>
            <a:endParaRPr lang="en-US" altLang="en-US" sz="1800" dirty="0">
              <a:cs typeface="Arial" pitchFamily="34" charset="0"/>
            </a:endParaRPr>
          </a:p>
        </p:txBody>
      </p:sp>
      <p:sp>
        <p:nvSpPr>
          <p:cNvPr id="64519" name="Text Box 7"/>
          <p:cNvSpPr txBox="1">
            <a:spLocks noChangeArrowheads="1"/>
          </p:cNvSpPr>
          <p:nvPr/>
        </p:nvSpPr>
        <p:spPr bwMode="auto">
          <a:xfrm>
            <a:off x="2538413" y="6303963"/>
            <a:ext cx="323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a:cs typeface="Arial" pitchFamily="34" charset="0"/>
              </a:rPr>
              <a:t>Two layouts of the same network</a:t>
            </a:r>
          </a:p>
        </p:txBody>
      </p:sp>
      <p:sp>
        <p:nvSpPr>
          <p:cNvPr id="11" name="Text Box 2"/>
          <p:cNvSpPr txBox="1">
            <a:spLocks noChangeArrowheads="1"/>
          </p:cNvSpPr>
          <p:nvPr/>
        </p:nvSpPr>
        <p:spPr bwMode="auto">
          <a:xfrm>
            <a:off x="396875" y="1098550"/>
            <a:ext cx="7713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a:cs typeface="Arial" pitchFamily="34" charset="0"/>
              </a:rPr>
              <a:t>Network visualization helps build intuition, but you have to keep the drawing </a:t>
            </a:r>
            <a:r>
              <a:rPr lang="en-US" altLang="en-US" sz="1800" dirty="0" smtClean="0">
                <a:cs typeface="Arial" pitchFamily="34" charset="0"/>
              </a:rPr>
              <a:t>heuristic.  </a:t>
            </a:r>
            <a:r>
              <a:rPr lang="en-US" altLang="en-US" sz="1800" dirty="0">
                <a:cs typeface="Arial" pitchFamily="34" charset="0"/>
              </a:rPr>
              <a:t>Here we show the same graphs with two different techniques:</a:t>
            </a:r>
          </a:p>
        </p:txBody>
      </p:sp>
      <p:sp>
        <p:nvSpPr>
          <p:cNvPr id="12" name="Rectangle 10"/>
          <p:cNvSpPr>
            <a:spLocks noChangeArrowheads="1"/>
          </p:cNvSpPr>
          <p:nvPr/>
        </p:nvSpPr>
        <p:spPr bwMode="auto">
          <a:xfrm>
            <a:off x="157163" y="198438"/>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Basic Layout Heuristics</a:t>
            </a:r>
            <a:endParaRPr lang="en-US" alt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455" t="12122" r="8429" b="6493"/>
          <a:stretch/>
        </p:blipFill>
        <p:spPr bwMode="auto">
          <a:xfrm>
            <a:off x="393700" y="2476500"/>
            <a:ext cx="3975100" cy="362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55" t="10866" r="1338" b="5324"/>
          <a:stretch/>
        </p:blipFill>
        <p:spPr bwMode="auto">
          <a:xfrm>
            <a:off x="4483100" y="2463799"/>
            <a:ext cx="4305300" cy="3630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483100" y="5791200"/>
            <a:ext cx="777777" cy="307777"/>
          </a:xfrm>
          <a:prstGeom prst="rect">
            <a:avLst/>
          </a:prstGeom>
          <a:noFill/>
        </p:spPr>
        <p:txBody>
          <a:bodyPr wrap="none" rtlCol="0">
            <a:spAutoFit/>
          </a:bodyPr>
          <a:lstStyle/>
          <a:p>
            <a:r>
              <a:rPr lang="en-US" sz="1400" dirty="0" smtClean="0"/>
              <a:t>Fit=0.57</a:t>
            </a:r>
            <a:endParaRPr lang="en-US" sz="1400" dirty="0"/>
          </a:p>
        </p:txBody>
      </p:sp>
      <p:sp>
        <p:nvSpPr>
          <p:cNvPr id="10" name="TextBox 9"/>
          <p:cNvSpPr txBox="1"/>
          <p:nvPr/>
        </p:nvSpPr>
        <p:spPr>
          <a:xfrm>
            <a:off x="393700" y="5791200"/>
            <a:ext cx="777777" cy="307777"/>
          </a:xfrm>
          <a:prstGeom prst="rect">
            <a:avLst/>
          </a:prstGeom>
          <a:noFill/>
        </p:spPr>
        <p:txBody>
          <a:bodyPr wrap="none" rtlCol="0">
            <a:spAutoFit/>
          </a:bodyPr>
          <a:lstStyle/>
          <a:p>
            <a:r>
              <a:rPr lang="en-US" sz="1400" dirty="0" smtClean="0"/>
              <a:t>Fit=0.26</a:t>
            </a:r>
            <a:endParaRPr lang="en-US" sz="1400" dirty="0"/>
          </a:p>
        </p:txBody>
      </p:sp>
    </p:spTree>
    <p:extLst>
      <p:ext uri="{BB962C8B-B14F-4D97-AF65-F5344CB8AC3E}">
        <p14:creationId xmlns:p14="http://schemas.microsoft.com/office/powerpoint/2010/main" val="378306636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2894013" y="1936750"/>
            <a:ext cx="25955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smtClean="0">
                <a:cs typeface="Arial" pitchFamily="34" charset="0"/>
              </a:rPr>
              <a:t>Fixed Coordinate Layouts</a:t>
            </a:r>
            <a:endParaRPr lang="en-US" altLang="en-US" sz="1800" dirty="0">
              <a:cs typeface="Arial" pitchFamily="34" charset="0"/>
            </a:endParaRPr>
          </a:p>
        </p:txBody>
      </p:sp>
      <p:sp>
        <p:nvSpPr>
          <p:cNvPr id="64519" name="Text Box 7"/>
          <p:cNvSpPr txBox="1">
            <a:spLocks noChangeArrowheads="1"/>
          </p:cNvSpPr>
          <p:nvPr/>
        </p:nvSpPr>
        <p:spPr bwMode="auto">
          <a:xfrm>
            <a:off x="2538413" y="6303963"/>
            <a:ext cx="323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a:cs typeface="Arial" pitchFamily="34" charset="0"/>
              </a:rPr>
              <a:t>Two layouts of the same network</a:t>
            </a:r>
          </a:p>
        </p:txBody>
      </p:sp>
      <p:sp>
        <p:nvSpPr>
          <p:cNvPr id="12" name="Rectangle 10"/>
          <p:cNvSpPr>
            <a:spLocks noChangeArrowheads="1"/>
          </p:cNvSpPr>
          <p:nvPr/>
        </p:nvSpPr>
        <p:spPr bwMode="auto">
          <a:xfrm>
            <a:off x="157163" y="198438"/>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Basic Layout Heuristics</a:t>
            </a:r>
            <a:endParaRPr lang="en-US" alt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500" t="30242" r="31490" b="7933"/>
          <a:stretch/>
        </p:blipFill>
        <p:spPr bwMode="auto">
          <a:xfrm>
            <a:off x="2717800" y="1333499"/>
            <a:ext cx="5651499" cy="4886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4500" y="1397000"/>
            <a:ext cx="2019300" cy="1323439"/>
          </a:xfrm>
          <a:prstGeom prst="rect">
            <a:avLst/>
          </a:prstGeom>
          <a:noFill/>
        </p:spPr>
        <p:txBody>
          <a:bodyPr wrap="square" rtlCol="0">
            <a:spAutoFit/>
          </a:bodyPr>
          <a:lstStyle/>
          <a:p>
            <a:r>
              <a:rPr lang="en-US" sz="2000" i="1" dirty="0" smtClean="0"/>
              <a:t>Chord diagrams are the network equivalent of pie charts</a:t>
            </a:r>
            <a:endParaRPr lang="en-US" sz="2000" i="1" dirty="0"/>
          </a:p>
        </p:txBody>
      </p:sp>
      <p:sp>
        <p:nvSpPr>
          <p:cNvPr id="13" name="Text Box 3"/>
          <p:cNvSpPr txBox="1">
            <a:spLocks noChangeArrowheads="1"/>
          </p:cNvSpPr>
          <p:nvPr/>
        </p:nvSpPr>
        <p:spPr bwMode="auto">
          <a:xfrm>
            <a:off x="239713" y="514350"/>
            <a:ext cx="25955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smtClean="0">
                <a:cs typeface="Arial" pitchFamily="34" charset="0"/>
              </a:rPr>
              <a:t>Fixed Coordinate Layouts</a:t>
            </a:r>
            <a:endParaRPr lang="en-US" altLang="en-US" sz="1800" dirty="0">
              <a:cs typeface="Arial" pitchFamily="34" charset="0"/>
            </a:endParaRPr>
          </a:p>
        </p:txBody>
      </p:sp>
    </p:spTree>
    <p:extLst>
      <p:ext uri="{BB962C8B-B14F-4D97-AF65-F5344CB8AC3E}">
        <p14:creationId xmlns:p14="http://schemas.microsoft.com/office/powerpoint/2010/main" val="221667615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252413" y="501650"/>
            <a:ext cx="21723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smtClean="0">
                <a:cs typeface="Arial" pitchFamily="34" charset="0"/>
              </a:rPr>
              <a:t>Use maps judiciously</a:t>
            </a:r>
            <a:endParaRPr lang="en-US" altLang="en-US" sz="1800" dirty="0">
              <a:cs typeface="Arial" pitchFamily="34" charset="0"/>
            </a:endParaRPr>
          </a:p>
        </p:txBody>
      </p:sp>
      <p:sp>
        <p:nvSpPr>
          <p:cNvPr id="12" name="Rectangle 10"/>
          <p:cNvSpPr>
            <a:spLocks noChangeArrowheads="1"/>
          </p:cNvSpPr>
          <p:nvPr/>
        </p:nvSpPr>
        <p:spPr bwMode="auto">
          <a:xfrm>
            <a:off x="157163" y="198438"/>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Basic Layout Heuristics</a:t>
            </a:r>
            <a:endParaRPr lang="en-US" altLang="en-US" dirty="0"/>
          </a:p>
        </p:txBody>
      </p:sp>
      <p:pic>
        <p:nvPicPr>
          <p:cNvPr id="5122" name="Picture 2" descr="fb_map_201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901700"/>
            <a:ext cx="8267700" cy="41338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 y="5156200"/>
            <a:ext cx="7980583" cy="369332"/>
          </a:xfrm>
          <a:prstGeom prst="rect">
            <a:avLst/>
          </a:prstGeom>
          <a:noFill/>
        </p:spPr>
        <p:txBody>
          <a:bodyPr wrap="none" rtlCol="0">
            <a:spAutoFit/>
          </a:bodyPr>
          <a:lstStyle/>
          <a:p>
            <a:r>
              <a:rPr lang="en-US" dirty="0" smtClean="0"/>
              <a:t>Does this network map of Facebook tell us anything more than population density?</a:t>
            </a:r>
            <a:endParaRPr lang="en-US" dirty="0"/>
          </a:p>
        </p:txBody>
      </p:sp>
    </p:spTree>
    <p:extLst>
      <p:ext uri="{BB962C8B-B14F-4D97-AF65-F5344CB8AC3E}">
        <p14:creationId xmlns:p14="http://schemas.microsoft.com/office/powerpoint/2010/main" val="393025188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252413" y="501650"/>
            <a:ext cx="21723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smtClean="0">
                <a:cs typeface="Arial" pitchFamily="34" charset="0"/>
              </a:rPr>
              <a:t>Use maps judiciously</a:t>
            </a:r>
            <a:endParaRPr lang="en-US" altLang="en-US" sz="1800" dirty="0">
              <a:cs typeface="Arial" pitchFamily="34" charset="0"/>
            </a:endParaRPr>
          </a:p>
        </p:txBody>
      </p:sp>
      <p:sp>
        <p:nvSpPr>
          <p:cNvPr id="12" name="Rectangle 10"/>
          <p:cNvSpPr>
            <a:spLocks noChangeArrowheads="1"/>
          </p:cNvSpPr>
          <p:nvPr/>
        </p:nvSpPr>
        <p:spPr bwMode="auto">
          <a:xfrm>
            <a:off x="157163" y="198438"/>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Basic Layout Heuristics</a:t>
            </a:r>
            <a:endParaRPr lang="en-US" altLang="en-US" dirty="0"/>
          </a:p>
        </p:txBody>
      </p:sp>
      <p:sp>
        <p:nvSpPr>
          <p:cNvPr id="2" name="TextBox 1"/>
          <p:cNvSpPr txBox="1"/>
          <p:nvPr/>
        </p:nvSpPr>
        <p:spPr>
          <a:xfrm>
            <a:off x="660400" y="6121400"/>
            <a:ext cx="7646773" cy="369332"/>
          </a:xfrm>
          <a:prstGeom prst="rect">
            <a:avLst/>
          </a:prstGeom>
          <a:noFill/>
        </p:spPr>
        <p:txBody>
          <a:bodyPr wrap="none" rtlCol="0">
            <a:spAutoFit/>
          </a:bodyPr>
          <a:lstStyle/>
          <a:p>
            <a:r>
              <a:rPr lang="en-US" dirty="0" smtClean="0"/>
              <a:t>Hear, goal was to show that network distance spanned vast geographic distance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76300"/>
            <a:ext cx="7124700" cy="5133150"/>
          </a:xfrm>
          <a:prstGeom prst="rect">
            <a:avLst/>
          </a:prstGeom>
        </p:spPr>
      </p:pic>
    </p:spTree>
    <p:extLst>
      <p:ext uri="{BB962C8B-B14F-4D97-AF65-F5344CB8AC3E}">
        <p14:creationId xmlns:p14="http://schemas.microsoft.com/office/powerpoint/2010/main" val="204461351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325" t="13948" r="4019" b="3457"/>
          <a:stretch/>
        </p:blipFill>
        <p:spPr bwMode="auto">
          <a:xfrm>
            <a:off x="4724400" y="1879600"/>
            <a:ext cx="4216399" cy="3815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4515" name="Text Box 3"/>
          <p:cNvSpPr txBox="1">
            <a:spLocks noChangeArrowheads="1"/>
          </p:cNvSpPr>
          <p:nvPr/>
        </p:nvSpPr>
        <p:spPr bwMode="auto">
          <a:xfrm>
            <a:off x="239713" y="501650"/>
            <a:ext cx="20954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smtClean="0">
                <a:cs typeface="Arial" pitchFamily="34" charset="0"/>
              </a:rPr>
              <a:t>Levels of distortion?</a:t>
            </a:r>
            <a:endParaRPr lang="en-US" altLang="en-US" sz="1800" dirty="0">
              <a:cs typeface="Arial" pitchFamily="34" charset="0"/>
            </a:endParaRPr>
          </a:p>
        </p:txBody>
      </p:sp>
      <p:sp>
        <p:nvSpPr>
          <p:cNvPr id="64519" name="Text Box 7"/>
          <p:cNvSpPr txBox="1">
            <a:spLocks noChangeArrowheads="1"/>
          </p:cNvSpPr>
          <p:nvPr/>
        </p:nvSpPr>
        <p:spPr bwMode="auto">
          <a:xfrm>
            <a:off x="2538413" y="6303963"/>
            <a:ext cx="323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a:cs typeface="Arial" pitchFamily="34" charset="0"/>
              </a:rPr>
              <a:t>Two layouts of the same network</a:t>
            </a:r>
          </a:p>
        </p:txBody>
      </p:sp>
      <p:sp>
        <p:nvSpPr>
          <p:cNvPr id="11" name="Text Box 2"/>
          <p:cNvSpPr txBox="1">
            <a:spLocks noChangeArrowheads="1"/>
          </p:cNvSpPr>
          <p:nvPr/>
        </p:nvSpPr>
        <p:spPr bwMode="auto">
          <a:xfrm>
            <a:off x="396875" y="1098550"/>
            <a:ext cx="7713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a:cs typeface="Arial" pitchFamily="34" charset="0"/>
              </a:rPr>
              <a:t>Network visualization helps build intuition, but you have to keep the drawing </a:t>
            </a:r>
            <a:r>
              <a:rPr lang="en-US" altLang="en-US" sz="1800" dirty="0" smtClean="0">
                <a:cs typeface="Arial" pitchFamily="34" charset="0"/>
              </a:rPr>
              <a:t>heuristic.  </a:t>
            </a:r>
            <a:r>
              <a:rPr lang="en-US" altLang="en-US" sz="1800" dirty="0">
                <a:cs typeface="Arial" pitchFamily="34" charset="0"/>
              </a:rPr>
              <a:t>Here we show the same graphs with two different techniques:</a:t>
            </a:r>
          </a:p>
        </p:txBody>
      </p:sp>
      <p:sp>
        <p:nvSpPr>
          <p:cNvPr id="12" name="Rectangle 10"/>
          <p:cNvSpPr>
            <a:spLocks noChangeArrowheads="1"/>
          </p:cNvSpPr>
          <p:nvPr/>
        </p:nvSpPr>
        <p:spPr bwMode="auto">
          <a:xfrm>
            <a:off x="157163" y="198438"/>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Basic Layout Heuristics</a:t>
            </a:r>
            <a:endParaRPr lang="en-US" altLang="en-US" dirty="0"/>
          </a:p>
        </p:txBody>
      </p:sp>
      <p:sp>
        <p:nvSpPr>
          <p:cNvPr id="2" name="TextBox 1"/>
          <p:cNvSpPr txBox="1"/>
          <p:nvPr/>
        </p:nvSpPr>
        <p:spPr>
          <a:xfrm>
            <a:off x="4953000" y="5715000"/>
            <a:ext cx="3921010" cy="369332"/>
          </a:xfrm>
          <a:prstGeom prst="rect">
            <a:avLst/>
          </a:prstGeom>
          <a:noFill/>
        </p:spPr>
        <p:txBody>
          <a:bodyPr wrap="none" rtlCol="0">
            <a:spAutoFit/>
          </a:bodyPr>
          <a:lstStyle/>
          <a:p>
            <a:r>
              <a:rPr lang="en-US" dirty="0" smtClean="0"/>
              <a:t>Shrink each cluster to accent separation</a:t>
            </a:r>
            <a:endParaRPr lang="en-US" dirty="0"/>
          </a:p>
        </p:txBody>
      </p:sp>
      <p:sp>
        <p:nvSpPr>
          <p:cNvPr id="9" name="TextBox 8"/>
          <p:cNvSpPr txBox="1"/>
          <p:nvPr/>
        </p:nvSpPr>
        <p:spPr>
          <a:xfrm>
            <a:off x="4889500" y="5422900"/>
            <a:ext cx="777777" cy="307777"/>
          </a:xfrm>
          <a:prstGeom prst="rect">
            <a:avLst/>
          </a:prstGeom>
          <a:noFill/>
        </p:spPr>
        <p:txBody>
          <a:bodyPr wrap="none" rtlCol="0">
            <a:spAutoFit/>
          </a:bodyPr>
          <a:lstStyle/>
          <a:p>
            <a:r>
              <a:rPr lang="en-US" sz="1400" dirty="0" smtClean="0"/>
              <a:t>Fit=0.75</a:t>
            </a:r>
            <a:endParaRPr lang="en-US" sz="1400" dirty="0"/>
          </a:p>
        </p:txBody>
      </p:sp>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788" t="8607" r="3095" b="2122"/>
          <a:stretch/>
        </p:blipFill>
        <p:spPr bwMode="auto">
          <a:xfrm>
            <a:off x="207612" y="1879600"/>
            <a:ext cx="4423474"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406400" y="5321300"/>
            <a:ext cx="777777" cy="307777"/>
          </a:xfrm>
          <a:prstGeom prst="rect">
            <a:avLst/>
          </a:prstGeom>
          <a:noFill/>
        </p:spPr>
        <p:txBody>
          <a:bodyPr wrap="none" rtlCol="0">
            <a:spAutoFit/>
          </a:bodyPr>
          <a:lstStyle/>
          <a:p>
            <a:r>
              <a:rPr lang="en-US" sz="1400" dirty="0" smtClean="0"/>
              <a:t>Fit=0.81</a:t>
            </a:r>
            <a:endParaRPr lang="en-US" sz="1400" dirty="0"/>
          </a:p>
        </p:txBody>
      </p:sp>
    </p:spTree>
    <p:extLst>
      <p:ext uri="{BB962C8B-B14F-4D97-AF65-F5344CB8AC3E}">
        <p14:creationId xmlns:p14="http://schemas.microsoft.com/office/powerpoint/2010/main" val="304742933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396875" y="1098550"/>
            <a:ext cx="7713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a:cs typeface="Arial" pitchFamily="34" charset="0"/>
              </a:rPr>
              <a:t>Network visualization helps build intuition, but you have to keep the drawing </a:t>
            </a:r>
            <a:r>
              <a:rPr lang="en-US" altLang="en-US" sz="1800" dirty="0" smtClean="0">
                <a:cs typeface="Arial" pitchFamily="34" charset="0"/>
              </a:rPr>
              <a:t>heuristic.  </a:t>
            </a:r>
            <a:r>
              <a:rPr lang="en-US" altLang="en-US" sz="1800" dirty="0">
                <a:cs typeface="Arial" pitchFamily="34" charset="0"/>
              </a:rPr>
              <a:t>Here we show the same graphs with two different techniques:</a:t>
            </a:r>
          </a:p>
        </p:txBody>
      </p:sp>
      <p:sp>
        <p:nvSpPr>
          <p:cNvPr id="12" name="Rectangle 10"/>
          <p:cNvSpPr>
            <a:spLocks noChangeArrowheads="1"/>
          </p:cNvSpPr>
          <p:nvPr/>
        </p:nvSpPr>
        <p:spPr bwMode="auto">
          <a:xfrm>
            <a:off x="157163" y="198438"/>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Basic Layout Heuristics</a:t>
            </a:r>
            <a:endParaRPr lang="en-US" altLang="en-US" dirty="0"/>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788" t="8607" r="3095" b="2122"/>
          <a:stretch/>
        </p:blipFill>
        <p:spPr bwMode="auto">
          <a:xfrm>
            <a:off x="127754" y="1892300"/>
            <a:ext cx="4335004"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06400" y="5321300"/>
            <a:ext cx="777777" cy="307777"/>
          </a:xfrm>
          <a:prstGeom prst="rect">
            <a:avLst/>
          </a:prstGeom>
          <a:noFill/>
        </p:spPr>
        <p:txBody>
          <a:bodyPr wrap="none" rtlCol="0">
            <a:spAutoFit/>
          </a:bodyPr>
          <a:lstStyle/>
          <a:p>
            <a:r>
              <a:rPr lang="en-US" sz="1400" dirty="0" smtClean="0"/>
              <a:t>Fit=0.81</a:t>
            </a:r>
            <a:endParaRPr lang="en-US" sz="14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19" t="7654" r="2172" b="2313"/>
          <a:stretch/>
        </p:blipFill>
        <p:spPr bwMode="auto">
          <a:xfrm>
            <a:off x="4521200" y="1892300"/>
            <a:ext cx="4433926"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971" t="61173" r="46822" b="15587"/>
          <a:stretch/>
        </p:blipFill>
        <p:spPr bwMode="auto">
          <a:xfrm>
            <a:off x="3314701" y="5788370"/>
            <a:ext cx="3086100" cy="968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934201" y="6134100"/>
            <a:ext cx="1943100" cy="523220"/>
          </a:xfrm>
          <a:prstGeom prst="rect">
            <a:avLst/>
          </a:prstGeom>
          <a:noFill/>
        </p:spPr>
        <p:txBody>
          <a:bodyPr wrap="square" rtlCol="0">
            <a:spAutoFit/>
          </a:bodyPr>
          <a:lstStyle/>
          <a:p>
            <a:r>
              <a:rPr lang="en-US" sz="1400" dirty="0" smtClean="0"/>
              <a:t>Center fisheye on dense cluster</a:t>
            </a:r>
            <a:endParaRPr lang="en-US" sz="1400" dirty="0"/>
          </a:p>
        </p:txBody>
      </p:sp>
      <p:cxnSp>
        <p:nvCxnSpPr>
          <p:cNvPr id="5" name="Straight Arrow Connector 4"/>
          <p:cNvCxnSpPr/>
          <p:nvPr/>
        </p:nvCxnSpPr>
        <p:spPr>
          <a:xfrm flipH="1" flipV="1">
            <a:off x="7378700" y="5524500"/>
            <a:ext cx="482600" cy="596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0" y="5245100"/>
            <a:ext cx="777777" cy="307777"/>
          </a:xfrm>
          <a:prstGeom prst="rect">
            <a:avLst/>
          </a:prstGeom>
          <a:noFill/>
        </p:spPr>
        <p:txBody>
          <a:bodyPr wrap="none" rtlCol="0">
            <a:spAutoFit/>
          </a:bodyPr>
          <a:lstStyle/>
          <a:p>
            <a:r>
              <a:rPr lang="en-US" sz="1400" dirty="0" smtClean="0"/>
              <a:t>Fit=0.74</a:t>
            </a:r>
            <a:endParaRPr lang="en-US" sz="1400" dirty="0"/>
          </a:p>
        </p:txBody>
      </p:sp>
    </p:spTree>
    <p:extLst>
      <p:ext uri="{BB962C8B-B14F-4D97-AF65-F5344CB8AC3E}">
        <p14:creationId xmlns:p14="http://schemas.microsoft.com/office/powerpoint/2010/main" val="43838309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57163" y="198438"/>
            <a:ext cx="28264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Secondary style elements</a:t>
            </a:r>
            <a:endParaRPr lang="en-US" altLang="en-US" dirty="0"/>
          </a:p>
        </p:txBody>
      </p:sp>
      <p:sp>
        <p:nvSpPr>
          <p:cNvPr id="5" name="Text Box 2"/>
          <p:cNvSpPr txBox="1">
            <a:spLocks noChangeArrowheads="1"/>
          </p:cNvSpPr>
          <p:nvPr/>
        </p:nvSpPr>
        <p:spPr bwMode="auto">
          <a:xfrm>
            <a:off x="244475" y="603250"/>
            <a:ext cx="7713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smtClean="0">
                <a:cs typeface="Arial" pitchFamily="34" charset="0"/>
              </a:rPr>
              <a:t>Some seemingly innocuous features can shape the effect of network diagrams</a:t>
            </a:r>
            <a:endParaRPr lang="en-US" altLang="en-US" sz="1800" dirty="0">
              <a:cs typeface="Arial" pitchFamily="34" charset="0"/>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945" t="32392" r="39639" b="15668"/>
          <a:stretch/>
        </p:blipFill>
        <p:spPr bwMode="auto">
          <a:xfrm>
            <a:off x="1003300" y="1609282"/>
            <a:ext cx="2789922" cy="391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130" t="32672" r="39882" b="15465"/>
          <a:stretch/>
        </p:blipFill>
        <p:spPr bwMode="auto">
          <a:xfrm>
            <a:off x="4343400" y="1638299"/>
            <a:ext cx="2755899" cy="3878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117601" y="5892800"/>
            <a:ext cx="6451600" cy="923330"/>
          </a:xfrm>
          <a:prstGeom prst="rect">
            <a:avLst/>
          </a:prstGeom>
          <a:noFill/>
        </p:spPr>
        <p:txBody>
          <a:bodyPr wrap="square" rtlCol="0">
            <a:spAutoFit/>
          </a:bodyPr>
          <a:lstStyle/>
          <a:p>
            <a:r>
              <a:rPr lang="en-US" dirty="0" smtClean="0"/>
              <a:t>Use curves sparingly…they are usually useless – just extra ink – it’s a hallmark of the default </a:t>
            </a:r>
            <a:r>
              <a:rPr lang="en-US" dirty="0" err="1" smtClean="0"/>
              <a:t>Gephi</a:t>
            </a:r>
            <a:r>
              <a:rPr lang="en-US" dirty="0" smtClean="0"/>
              <a:t> style...and in </a:t>
            </a:r>
            <a:r>
              <a:rPr lang="en-US" dirty="0" err="1" smtClean="0"/>
              <a:t>Gephi</a:t>
            </a:r>
            <a:r>
              <a:rPr lang="en-US" dirty="0" smtClean="0"/>
              <a:t> is used to signal direction (out-ties curve to the left)…but else doesn’t add much.</a:t>
            </a:r>
          </a:p>
        </p:txBody>
      </p:sp>
    </p:spTree>
    <p:extLst>
      <p:ext uri="{BB962C8B-B14F-4D97-AF65-F5344CB8AC3E}">
        <p14:creationId xmlns:p14="http://schemas.microsoft.com/office/powerpoint/2010/main" val="34159905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57163" y="198438"/>
            <a:ext cx="28264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Secondary style elements</a:t>
            </a:r>
            <a:endParaRPr lang="en-US" altLang="en-US" dirty="0"/>
          </a:p>
        </p:txBody>
      </p:sp>
      <p:sp>
        <p:nvSpPr>
          <p:cNvPr id="5" name="Text Box 2"/>
          <p:cNvSpPr txBox="1">
            <a:spLocks noChangeArrowheads="1"/>
          </p:cNvSpPr>
          <p:nvPr/>
        </p:nvSpPr>
        <p:spPr bwMode="auto">
          <a:xfrm>
            <a:off x="244475" y="603250"/>
            <a:ext cx="7713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smtClean="0">
                <a:cs typeface="Arial" pitchFamily="34" charset="0"/>
              </a:rPr>
              <a:t>Some seemingly innocuous features can shape the effect of network diagrams</a:t>
            </a:r>
            <a:endParaRPr lang="en-US" altLang="en-US" sz="1800" dirty="0">
              <a:cs typeface="Arial" pitchFamily="34" charset="0"/>
            </a:endParaRPr>
          </a:p>
        </p:txBody>
      </p:sp>
      <p:sp>
        <p:nvSpPr>
          <p:cNvPr id="11" name="TextBox 10"/>
          <p:cNvSpPr txBox="1"/>
          <p:nvPr/>
        </p:nvSpPr>
        <p:spPr>
          <a:xfrm>
            <a:off x="1103631" y="5562252"/>
            <a:ext cx="6451600" cy="646331"/>
          </a:xfrm>
          <a:prstGeom prst="rect">
            <a:avLst/>
          </a:prstGeom>
          <a:noFill/>
        </p:spPr>
        <p:txBody>
          <a:bodyPr wrap="square" rtlCol="0">
            <a:spAutoFit/>
          </a:bodyPr>
          <a:lstStyle/>
          <a:p>
            <a:r>
              <a:rPr lang="en-US" dirty="0" smtClean="0"/>
              <a:t>3d is rarely useful…almost never in 2d presentations, sometimes interactively</a:t>
            </a:r>
          </a:p>
        </p:txBody>
      </p:sp>
      <p:pic>
        <p:nvPicPr>
          <p:cNvPr id="2" name="3d_explor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4950" y="1371600"/>
            <a:ext cx="6134100" cy="4114800"/>
          </a:xfrm>
          <a:prstGeom prst="rect">
            <a:avLst/>
          </a:prstGeom>
        </p:spPr>
      </p:pic>
    </p:spTree>
    <p:extLst>
      <p:ext uri="{BB962C8B-B14F-4D97-AF65-F5344CB8AC3E}">
        <p14:creationId xmlns:p14="http://schemas.microsoft.com/office/powerpoint/2010/main" val="134504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688" y="841375"/>
            <a:ext cx="7019925" cy="57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8545" y="6640080"/>
            <a:ext cx="6353021" cy="215444"/>
          </a:xfrm>
          <a:prstGeom prst="rect">
            <a:avLst/>
          </a:prstGeom>
          <a:noFill/>
        </p:spPr>
        <p:txBody>
          <a:bodyPr wrap="none" rtlCol="0">
            <a:spAutoFit/>
          </a:bodyPr>
          <a:lstStyle/>
          <a:p>
            <a:r>
              <a:rPr lang="en-US" sz="800" dirty="0" smtClean="0">
                <a:solidFill>
                  <a:srgbClr val="DDDDDD"/>
                </a:solidFill>
              </a:rPr>
              <a:t>Based on work supported </a:t>
            </a:r>
            <a:r>
              <a:rPr lang="en-US" sz="800" dirty="0">
                <a:solidFill>
                  <a:srgbClr val="DDDDDD"/>
                </a:solidFill>
              </a:rPr>
              <a:t>by R21-HD072810 </a:t>
            </a:r>
            <a:r>
              <a:rPr lang="en-US" sz="800" dirty="0" smtClean="0">
                <a:solidFill>
                  <a:srgbClr val="DDDDDD"/>
                </a:solidFill>
              </a:rPr>
              <a:t>(NICHD, Moody PI), </a:t>
            </a:r>
            <a:r>
              <a:rPr lang="en-US" sz="800" dirty="0">
                <a:solidFill>
                  <a:srgbClr val="DDDDDD"/>
                </a:solidFill>
              </a:rPr>
              <a:t>R01 HD068523-01 </a:t>
            </a:r>
            <a:r>
              <a:rPr lang="en-US" sz="800" dirty="0" smtClean="0">
                <a:solidFill>
                  <a:srgbClr val="DDDDDD"/>
                </a:solidFill>
              </a:rPr>
              <a:t>(</a:t>
            </a:r>
            <a:r>
              <a:rPr lang="en-US" sz="800" dirty="0">
                <a:solidFill>
                  <a:srgbClr val="DDDDDD"/>
                </a:solidFill>
              </a:rPr>
              <a:t>NICHD, Moody PI</a:t>
            </a:r>
            <a:r>
              <a:rPr lang="en-US" sz="800" dirty="0" smtClean="0">
                <a:solidFill>
                  <a:srgbClr val="DDDDDD"/>
                </a:solidFill>
              </a:rPr>
              <a:t>), </a:t>
            </a:r>
            <a:r>
              <a:rPr lang="it-IT" sz="800" dirty="0" smtClean="0">
                <a:solidFill>
                  <a:srgbClr val="DDDDDD"/>
                </a:solidFill>
              </a:rPr>
              <a:t>R01 </a:t>
            </a:r>
            <a:r>
              <a:rPr lang="it-IT" sz="800" dirty="0">
                <a:solidFill>
                  <a:srgbClr val="DDDDDD"/>
                </a:solidFill>
              </a:rPr>
              <a:t>DA012831-05 </a:t>
            </a:r>
            <a:r>
              <a:rPr lang="it-IT" sz="800" dirty="0" smtClean="0">
                <a:solidFill>
                  <a:srgbClr val="DDDDDD"/>
                </a:solidFill>
              </a:rPr>
              <a:t>(NIDA Morris</a:t>
            </a:r>
            <a:r>
              <a:rPr lang="it-IT" sz="800" dirty="0">
                <a:solidFill>
                  <a:srgbClr val="DDDDDD"/>
                </a:solidFill>
              </a:rPr>
              <a:t>, Martina PI</a:t>
            </a:r>
            <a:r>
              <a:rPr lang="it-IT" sz="800" dirty="0" smtClean="0">
                <a:solidFill>
                  <a:srgbClr val="DDDDDD"/>
                </a:solidFill>
              </a:rPr>
              <a:t>), </a:t>
            </a:r>
            <a:endParaRPr lang="en-US" sz="800" dirty="0">
              <a:solidFill>
                <a:srgbClr val="DDDDDD"/>
              </a:solidFill>
            </a:endParaRPr>
          </a:p>
        </p:txBody>
      </p:sp>
      <p:sp>
        <p:nvSpPr>
          <p:cNvPr id="17" name="Freeform 16"/>
          <p:cNvSpPr/>
          <p:nvPr/>
        </p:nvSpPr>
        <p:spPr>
          <a:xfrm>
            <a:off x="2071992" y="894944"/>
            <a:ext cx="5729592" cy="3171217"/>
          </a:xfrm>
          <a:custGeom>
            <a:avLst/>
            <a:gdLst>
              <a:gd name="connsiteX0" fmla="*/ 0 w 5145932"/>
              <a:gd name="connsiteY0" fmla="*/ 2908570 h 2908570"/>
              <a:gd name="connsiteX1" fmla="*/ 1828800 w 5145932"/>
              <a:gd name="connsiteY1" fmla="*/ 1108953 h 2908570"/>
              <a:gd name="connsiteX2" fmla="*/ 5145932 w 5145932"/>
              <a:gd name="connsiteY2" fmla="*/ 0 h 2908570"/>
              <a:gd name="connsiteX3" fmla="*/ 5145932 w 5145932"/>
              <a:gd name="connsiteY3" fmla="*/ 0 h 2908570"/>
              <a:gd name="connsiteX0" fmla="*/ 0 w 5145932"/>
              <a:gd name="connsiteY0" fmla="*/ 2908570 h 2908570"/>
              <a:gd name="connsiteX1" fmla="*/ 2198451 w 5145932"/>
              <a:gd name="connsiteY1" fmla="*/ 924128 h 2908570"/>
              <a:gd name="connsiteX2" fmla="*/ 5145932 w 5145932"/>
              <a:gd name="connsiteY2" fmla="*/ 0 h 2908570"/>
              <a:gd name="connsiteX3" fmla="*/ 5145932 w 5145932"/>
              <a:gd name="connsiteY3" fmla="*/ 0 h 2908570"/>
              <a:gd name="connsiteX0" fmla="*/ 0 w 5145932"/>
              <a:gd name="connsiteY0" fmla="*/ 2908570 h 2908570"/>
              <a:gd name="connsiteX1" fmla="*/ 2198451 w 5145932"/>
              <a:gd name="connsiteY1" fmla="*/ 924128 h 2908570"/>
              <a:gd name="connsiteX2" fmla="*/ 5145932 w 5145932"/>
              <a:gd name="connsiteY2" fmla="*/ 0 h 2908570"/>
              <a:gd name="connsiteX3" fmla="*/ 5145932 w 5145932"/>
              <a:gd name="connsiteY3" fmla="*/ 0 h 2908570"/>
              <a:gd name="connsiteX0" fmla="*/ 0 w 5145932"/>
              <a:gd name="connsiteY0" fmla="*/ 2908570 h 2908570"/>
              <a:gd name="connsiteX1" fmla="*/ 2198451 w 5145932"/>
              <a:gd name="connsiteY1" fmla="*/ 924128 h 2908570"/>
              <a:gd name="connsiteX2" fmla="*/ 5145932 w 5145932"/>
              <a:gd name="connsiteY2" fmla="*/ 0 h 2908570"/>
              <a:gd name="connsiteX3" fmla="*/ 5145932 w 5145932"/>
              <a:gd name="connsiteY3" fmla="*/ 0 h 2908570"/>
              <a:gd name="connsiteX0" fmla="*/ 0 w 5690681"/>
              <a:gd name="connsiteY0" fmla="*/ 3171217 h 3171217"/>
              <a:gd name="connsiteX1" fmla="*/ 2198451 w 5690681"/>
              <a:gd name="connsiteY1" fmla="*/ 1186775 h 3171217"/>
              <a:gd name="connsiteX2" fmla="*/ 5145932 w 5690681"/>
              <a:gd name="connsiteY2" fmla="*/ 262647 h 3171217"/>
              <a:gd name="connsiteX3" fmla="*/ 5690681 w 5690681"/>
              <a:gd name="connsiteY3" fmla="*/ 0 h 3171217"/>
              <a:gd name="connsiteX0" fmla="*/ 0 w 5920395"/>
              <a:gd name="connsiteY0" fmla="*/ 3171217 h 3171217"/>
              <a:gd name="connsiteX1" fmla="*/ 2198451 w 5920395"/>
              <a:gd name="connsiteY1" fmla="*/ 1186775 h 3171217"/>
              <a:gd name="connsiteX2" fmla="*/ 5145932 w 5920395"/>
              <a:gd name="connsiteY2" fmla="*/ 262647 h 3171217"/>
              <a:gd name="connsiteX3" fmla="*/ 5690681 w 5920395"/>
              <a:gd name="connsiteY3" fmla="*/ 0 h 3171217"/>
              <a:gd name="connsiteX0" fmla="*/ 0 w 5145932"/>
              <a:gd name="connsiteY0" fmla="*/ 2908570 h 2908570"/>
              <a:gd name="connsiteX1" fmla="*/ 2198451 w 5145932"/>
              <a:gd name="connsiteY1" fmla="*/ 924128 h 2908570"/>
              <a:gd name="connsiteX2" fmla="*/ 5145932 w 5145932"/>
              <a:gd name="connsiteY2" fmla="*/ 0 h 2908570"/>
              <a:gd name="connsiteX0" fmla="*/ 0 w 5729592"/>
              <a:gd name="connsiteY0" fmla="*/ 3171217 h 3171217"/>
              <a:gd name="connsiteX1" fmla="*/ 2198451 w 5729592"/>
              <a:gd name="connsiteY1" fmla="*/ 1186775 h 3171217"/>
              <a:gd name="connsiteX2" fmla="*/ 5729592 w 5729592"/>
              <a:gd name="connsiteY2" fmla="*/ 0 h 3171217"/>
              <a:gd name="connsiteX0" fmla="*/ 0 w 5729592"/>
              <a:gd name="connsiteY0" fmla="*/ 3171217 h 3171217"/>
              <a:gd name="connsiteX1" fmla="*/ 2198451 w 5729592"/>
              <a:gd name="connsiteY1" fmla="*/ 1186775 h 3171217"/>
              <a:gd name="connsiteX2" fmla="*/ 5729592 w 5729592"/>
              <a:gd name="connsiteY2" fmla="*/ 0 h 3171217"/>
              <a:gd name="connsiteX0" fmla="*/ 0 w 5729592"/>
              <a:gd name="connsiteY0" fmla="*/ 3171217 h 3171217"/>
              <a:gd name="connsiteX1" fmla="*/ 2217906 w 5729592"/>
              <a:gd name="connsiteY1" fmla="*/ 1128409 h 3171217"/>
              <a:gd name="connsiteX2" fmla="*/ 5729592 w 5729592"/>
              <a:gd name="connsiteY2" fmla="*/ 0 h 3171217"/>
              <a:gd name="connsiteX0" fmla="*/ 0 w 5729592"/>
              <a:gd name="connsiteY0" fmla="*/ 3171217 h 3171217"/>
              <a:gd name="connsiteX1" fmla="*/ 2217906 w 5729592"/>
              <a:gd name="connsiteY1" fmla="*/ 1128409 h 3171217"/>
              <a:gd name="connsiteX2" fmla="*/ 5729592 w 5729592"/>
              <a:gd name="connsiteY2" fmla="*/ 0 h 3171217"/>
              <a:gd name="connsiteX0" fmla="*/ 0 w 5729592"/>
              <a:gd name="connsiteY0" fmla="*/ 3171217 h 3171217"/>
              <a:gd name="connsiteX1" fmla="*/ 2217906 w 5729592"/>
              <a:gd name="connsiteY1" fmla="*/ 1128409 h 3171217"/>
              <a:gd name="connsiteX2" fmla="*/ 5729592 w 5729592"/>
              <a:gd name="connsiteY2" fmla="*/ 0 h 3171217"/>
            </a:gdLst>
            <a:ahLst/>
            <a:cxnLst>
              <a:cxn ang="0">
                <a:pos x="connsiteX0" y="connsiteY0"/>
              </a:cxn>
              <a:cxn ang="0">
                <a:pos x="connsiteX1" y="connsiteY1"/>
              </a:cxn>
              <a:cxn ang="0">
                <a:pos x="connsiteX2" y="connsiteY2"/>
              </a:cxn>
            </a:cxnLst>
            <a:rect l="l" t="t" r="r" b="b"/>
            <a:pathLst>
              <a:path w="5729592" h="3171217">
                <a:moveTo>
                  <a:pt x="0" y="3171217"/>
                </a:moveTo>
                <a:cubicBezTo>
                  <a:pt x="485572" y="2513789"/>
                  <a:pt x="893323" y="1861226"/>
                  <a:pt x="2217906" y="1128409"/>
                </a:cubicBezTo>
                <a:cubicBezTo>
                  <a:pt x="3542489" y="395592"/>
                  <a:pt x="4991912" y="188069"/>
                  <a:pt x="5729592" y="0"/>
                </a:cubicBezTo>
              </a:path>
            </a:pathLst>
          </a:cu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3112851" y="5263078"/>
            <a:ext cx="4630365" cy="408148"/>
          </a:xfrm>
          <a:custGeom>
            <a:avLst/>
            <a:gdLst>
              <a:gd name="connsiteX0" fmla="*/ 0 w 4134255"/>
              <a:gd name="connsiteY0" fmla="*/ 44613 h 346171"/>
              <a:gd name="connsiteX1" fmla="*/ 2334638 w 4134255"/>
              <a:gd name="connsiteY1" fmla="*/ 25158 h 346171"/>
              <a:gd name="connsiteX2" fmla="*/ 4134255 w 4134255"/>
              <a:gd name="connsiteY2" fmla="*/ 346171 h 346171"/>
              <a:gd name="connsiteX0" fmla="*/ 0 w 4134255"/>
              <a:gd name="connsiteY0" fmla="*/ 70493 h 372051"/>
              <a:gd name="connsiteX1" fmla="*/ 2334638 w 4134255"/>
              <a:gd name="connsiteY1" fmla="*/ 51038 h 372051"/>
              <a:gd name="connsiteX2" fmla="*/ 4134255 w 4134255"/>
              <a:gd name="connsiteY2" fmla="*/ 372051 h 372051"/>
              <a:gd name="connsiteX0" fmla="*/ 0 w 4134255"/>
              <a:gd name="connsiteY0" fmla="*/ 96414 h 397972"/>
              <a:gd name="connsiteX1" fmla="*/ 2334638 w 4134255"/>
              <a:gd name="connsiteY1" fmla="*/ 76959 h 397972"/>
              <a:gd name="connsiteX2" fmla="*/ 4134255 w 4134255"/>
              <a:gd name="connsiteY2" fmla="*/ 397972 h 397972"/>
              <a:gd name="connsiteX0" fmla="*/ 0 w 4134255"/>
              <a:gd name="connsiteY0" fmla="*/ 83453 h 385011"/>
              <a:gd name="connsiteX1" fmla="*/ 2334638 w 4134255"/>
              <a:gd name="connsiteY1" fmla="*/ 63998 h 385011"/>
              <a:gd name="connsiteX2" fmla="*/ 4134255 w 4134255"/>
              <a:gd name="connsiteY2" fmla="*/ 385011 h 385011"/>
              <a:gd name="connsiteX0" fmla="*/ 0 w 4134255"/>
              <a:gd name="connsiteY0" fmla="*/ 83453 h 385011"/>
              <a:gd name="connsiteX1" fmla="*/ 2237361 w 4134255"/>
              <a:gd name="connsiteY1" fmla="*/ 63998 h 385011"/>
              <a:gd name="connsiteX2" fmla="*/ 4134255 w 4134255"/>
              <a:gd name="connsiteY2" fmla="*/ 385011 h 385011"/>
              <a:gd name="connsiteX0" fmla="*/ 0 w 4134255"/>
              <a:gd name="connsiteY0" fmla="*/ 57544 h 359102"/>
              <a:gd name="connsiteX1" fmla="*/ 2237361 w 4134255"/>
              <a:gd name="connsiteY1" fmla="*/ 38089 h 359102"/>
              <a:gd name="connsiteX2" fmla="*/ 4134255 w 4134255"/>
              <a:gd name="connsiteY2" fmla="*/ 359102 h 359102"/>
              <a:gd name="connsiteX0" fmla="*/ 0 w 4630365"/>
              <a:gd name="connsiteY0" fmla="*/ 46766 h 377507"/>
              <a:gd name="connsiteX1" fmla="*/ 2237361 w 4630365"/>
              <a:gd name="connsiteY1" fmla="*/ 27311 h 377507"/>
              <a:gd name="connsiteX2" fmla="*/ 4630365 w 4630365"/>
              <a:gd name="connsiteY2" fmla="*/ 377507 h 377507"/>
              <a:gd name="connsiteX0" fmla="*/ 0 w 4630365"/>
              <a:gd name="connsiteY0" fmla="*/ 77407 h 408148"/>
              <a:gd name="connsiteX1" fmla="*/ 2247088 w 4630365"/>
              <a:gd name="connsiteY1" fmla="*/ 19041 h 408148"/>
              <a:gd name="connsiteX2" fmla="*/ 4630365 w 4630365"/>
              <a:gd name="connsiteY2" fmla="*/ 408148 h 408148"/>
            </a:gdLst>
            <a:ahLst/>
            <a:cxnLst>
              <a:cxn ang="0">
                <a:pos x="connsiteX0" y="connsiteY0"/>
              </a:cxn>
              <a:cxn ang="0">
                <a:pos x="connsiteX1" y="connsiteY1"/>
              </a:cxn>
              <a:cxn ang="0">
                <a:pos x="connsiteX2" y="connsiteY2"/>
              </a:cxn>
            </a:cxnLst>
            <a:rect l="l" t="t" r="r" b="b"/>
            <a:pathLst>
              <a:path w="4630365" h="408148">
                <a:moveTo>
                  <a:pt x="0" y="77407"/>
                </a:moveTo>
                <a:cubicBezTo>
                  <a:pt x="822798" y="42549"/>
                  <a:pt x="1475361" y="-36083"/>
                  <a:pt x="2247088" y="19041"/>
                </a:cubicBezTo>
                <a:cubicBezTo>
                  <a:pt x="3018816" y="74165"/>
                  <a:pt x="4075078" y="272771"/>
                  <a:pt x="4630365" y="408148"/>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p:cNvSpPr>
            <a:spLocks noChangeArrowheads="1"/>
          </p:cNvSpPr>
          <p:nvPr/>
        </p:nvSpPr>
        <p:spPr bwMode="auto">
          <a:xfrm>
            <a:off x="157163" y="198438"/>
            <a:ext cx="28264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Secondary style elements</a:t>
            </a:r>
          </a:p>
          <a:p>
            <a:pPr eaLnBrk="1" hangingPunct="1"/>
            <a:r>
              <a:rPr lang="en-US" altLang="en-US" sz="1400" dirty="0" smtClean="0"/>
              <a:t>Small multiples?</a:t>
            </a:r>
            <a:endParaRPr lang="en-US" altLang="en-US" dirty="0"/>
          </a:p>
        </p:txBody>
      </p:sp>
    </p:spTree>
    <p:extLst>
      <p:ext uri="{BB962C8B-B14F-4D97-AF65-F5344CB8AC3E}">
        <p14:creationId xmlns:p14="http://schemas.microsoft.com/office/powerpoint/2010/main" val="1398198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13315" name="Text Box 3"/>
          <p:cNvSpPr txBox="1">
            <a:spLocks noChangeArrowheads="1"/>
          </p:cNvSpPr>
          <p:nvPr/>
        </p:nvSpPr>
        <p:spPr bwMode="auto">
          <a:xfrm>
            <a:off x="542925" y="5345113"/>
            <a:ext cx="8169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 and abstracted from the observed elements (land masses/bridges) to abstract connections (Vertices/edges)</a:t>
            </a:r>
          </a:p>
        </p:txBody>
      </p:sp>
      <p:sp>
        <p:nvSpPr>
          <p:cNvPr id="13316" name="Text Box 6"/>
          <p:cNvSpPr txBox="1">
            <a:spLocks noChangeArrowheads="1"/>
          </p:cNvSpPr>
          <p:nvPr/>
        </p:nvSpPr>
        <p:spPr bwMode="auto">
          <a:xfrm>
            <a:off x="1254125" y="4946650"/>
            <a:ext cx="9604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Euler, 1741</a:t>
            </a:r>
          </a:p>
        </p:txBody>
      </p:sp>
      <p:pic>
        <p:nvPicPr>
          <p:cNvPr id="1331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1601788"/>
            <a:ext cx="4849813"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10"/>
          <p:cNvSpPr txBox="1">
            <a:spLocks noChangeArrowheads="1"/>
          </p:cNvSpPr>
          <p:nvPr/>
        </p:nvSpPr>
        <p:spPr bwMode="auto">
          <a:xfrm>
            <a:off x="300038" y="812800"/>
            <a:ext cx="7648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study of networks has depended on a visual thinking since the beginning:</a:t>
            </a:r>
          </a:p>
        </p:txBody>
      </p:sp>
      <p:sp>
        <p:nvSpPr>
          <p:cNvPr id="13319" name="Text Box 11"/>
          <p:cNvSpPr txBox="1">
            <a:spLocks noChangeArrowheads="1"/>
          </p:cNvSpPr>
          <p:nvPr/>
        </p:nvSpPr>
        <p:spPr bwMode="auto">
          <a:xfrm>
            <a:off x="298450" y="481013"/>
            <a:ext cx="1736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Promising Foundations</a:t>
            </a:r>
          </a:p>
        </p:txBody>
      </p:sp>
      <p:grpSp>
        <p:nvGrpSpPr>
          <p:cNvPr id="2" name="Group 14"/>
          <p:cNvGrpSpPr>
            <a:grpSpLocks/>
          </p:cNvGrpSpPr>
          <p:nvPr/>
        </p:nvGrpSpPr>
        <p:grpSpPr bwMode="auto">
          <a:xfrm>
            <a:off x="1130300" y="1543050"/>
            <a:ext cx="6729413" cy="3670300"/>
            <a:chOff x="712" y="972"/>
            <a:chExt cx="4239" cy="2312"/>
          </a:xfrm>
        </p:grpSpPr>
        <p:pic>
          <p:nvPicPr>
            <p:cNvPr id="13321" name="Picture 9" descr="Euler_bridgeFi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 y="972"/>
              <a:ext cx="4239" cy="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Rectangle 12"/>
            <p:cNvSpPr>
              <a:spLocks noChangeArrowheads="1"/>
            </p:cNvSpPr>
            <p:nvPr/>
          </p:nvSpPr>
          <p:spPr bwMode="auto">
            <a:xfrm>
              <a:off x="2516" y="1976"/>
              <a:ext cx="372" cy="2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3323" name="Rectangle 13"/>
            <p:cNvSpPr>
              <a:spLocks noChangeArrowheads="1"/>
            </p:cNvSpPr>
            <p:nvPr/>
          </p:nvSpPr>
          <p:spPr bwMode="auto">
            <a:xfrm>
              <a:off x="2296" y="1740"/>
              <a:ext cx="88" cy="4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Tree>
    <p:extLst>
      <p:ext uri="{BB962C8B-B14F-4D97-AF65-F5344CB8AC3E}">
        <p14:creationId xmlns:p14="http://schemas.microsoft.com/office/powerpoint/2010/main" val="4212443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213" y="4144963"/>
            <a:ext cx="3295650" cy="247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2" name="Text Box 6"/>
          <p:cNvSpPr txBox="1">
            <a:spLocks noChangeArrowheads="1"/>
          </p:cNvSpPr>
          <p:nvPr/>
        </p:nvSpPr>
        <p:spPr bwMode="auto">
          <a:xfrm>
            <a:off x="98425" y="995363"/>
            <a:ext cx="11160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solidFill>
                  <a:srgbClr val="004992"/>
                </a:solidFill>
              </a:rPr>
              <a:t>C:45%, B: 8.5%</a:t>
            </a:r>
          </a:p>
        </p:txBody>
      </p:sp>
      <p:sp>
        <p:nvSpPr>
          <p:cNvPr id="55303" name="Rectangle 7"/>
          <p:cNvSpPr>
            <a:spLocks noChangeArrowheads="1"/>
          </p:cNvSpPr>
          <p:nvPr/>
        </p:nvSpPr>
        <p:spPr bwMode="auto">
          <a:xfrm>
            <a:off x="6475675" y="5629430"/>
            <a:ext cx="546100" cy="439737"/>
          </a:xfrm>
          <a:prstGeom prst="rect">
            <a:avLst/>
          </a:prstGeom>
          <a:solidFill>
            <a:srgbClr val="FF0000">
              <a:alpha val="24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21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5831" t="11631" r="5831" b="3537"/>
          <a:stretch/>
        </p:blipFill>
        <p:spPr bwMode="auto">
          <a:xfrm>
            <a:off x="99895" y="995363"/>
            <a:ext cx="4899395" cy="565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e_corespin.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91375" y="906463"/>
            <a:ext cx="3314700" cy="3238500"/>
          </a:xfrm>
          <a:prstGeom prst="rect">
            <a:avLst/>
          </a:prstGeom>
        </p:spPr>
      </p:pic>
      <p:sp>
        <p:nvSpPr>
          <p:cNvPr id="19" name="TextBox 18"/>
          <p:cNvSpPr txBox="1"/>
          <p:nvPr/>
        </p:nvSpPr>
        <p:spPr>
          <a:xfrm>
            <a:off x="8545" y="6640080"/>
            <a:ext cx="6353021" cy="215444"/>
          </a:xfrm>
          <a:prstGeom prst="rect">
            <a:avLst/>
          </a:prstGeom>
          <a:noFill/>
        </p:spPr>
        <p:txBody>
          <a:bodyPr wrap="none" rtlCol="0">
            <a:spAutoFit/>
          </a:bodyPr>
          <a:lstStyle/>
          <a:p>
            <a:r>
              <a:rPr lang="en-US" sz="800" dirty="0" smtClean="0">
                <a:solidFill>
                  <a:srgbClr val="DDDDDD"/>
                </a:solidFill>
              </a:rPr>
              <a:t>Based on work supported </a:t>
            </a:r>
            <a:r>
              <a:rPr lang="en-US" sz="800" dirty="0">
                <a:solidFill>
                  <a:srgbClr val="DDDDDD"/>
                </a:solidFill>
              </a:rPr>
              <a:t>by R21-HD072810 </a:t>
            </a:r>
            <a:r>
              <a:rPr lang="en-US" sz="800" dirty="0" smtClean="0">
                <a:solidFill>
                  <a:srgbClr val="DDDDDD"/>
                </a:solidFill>
              </a:rPr>
              <a:t>(NICHD, Moody PI), </a:t>
            </a:r>
            <a:r>
              <a:rPr lang="en-US" sz="800" dirty="0">
                <a:solidFill>
                  <a:srgbClr val="DDDDDD"/>
                </a:solidFill>
              </a:rPr>
              <a:t>R01 HD068523-01 </a:t>
            </a:r>
            <a:r>
              <a:rPr lang="en-US" sz="800" dirty="0" smtClean="0">
                <a:solidFill>
                  <a:srgbClr val="DDDDDD"/>
                </a:solidFill>
              </a:rPr>
              <a:t>(</a:t>
            </a:r>
            <a:r>
              <a:rPr lang="en-US" sz="800" dirty="0">
                <a:solidFill>
                  <a:srgbClr val="DDDDDD"/>
                </a:solidFill>
              </a:rPr>
              <a:t>NICHD, Moody PI</a:t>
            </a:r>
            <a:r>
              <a:rPr lang="en-US" sz="800" dirty="0" smtClean="0">
                <a:solidFill>
                  <a:srgbClr val="DDDDDD"/>
                </a:solidFill>
              </a:rPr>
              <a:t>), </a:t>
            </a:r>
            <a:r>
              <a:rPr lang="it-IT" sz="800" dirty="0" smtClean="0">
                <a:solidFill>
                  <a:srgbClr val="DDDDDD"/>
                </a:solidFill>
              </a:rPr>
              <a:t>R01 </a:t>
            </a:r>
            <a:r>
              <a:rPr lang="it-IT" sz="800" dirty="0">
                <a:solidFill>
                  <a:srgbClr val="DDDDDD"/>
                </a:solidFill>
              </a:rPr>
              <a:t>DA012831-05 </a:t>
            </a:r>
            <a:r>
              <a:rPr lang="it-IT" sz="800" dirty="0" smtClean="0">
                <a:solidFill>
                  <a:srgbClr val="DDDDDD"/>
                </a:solidFill>
              </a:rPr>
              <a:t>(NIDA Morris</a:t>
            </a:r>
            <a:r>
              <a:rPr lang="it-IT" sz="800" dirty="0">
                <a:solidFill>
                  <a:srgbClr val="DDDDDD"/>
                </a:solidFill>
              </a:rPr>
              <a:t>, Martina PI</a:t>
            </a:r>
            <a:r>
              <a:rPr lang="it-IT" sz="800" dirty="0" smtClean="0">
                <a:solidFill>
                  <a:srgbClr val="DDDDDD"/>
                </a:solidFill>
              </a:rPr>
              <a:t>), </a:t>
            </a:r>
            <a:endParaRPr lang="en-US" sz="800" dirty="0">
              <a:solidFill>
                <a:srgbClr val="DDDDDD"/>
              </a:solidFill>
            </a:endParaRPr>
          </a:p>
        </p:txBody>
      </p:sp>
      <p:sp>
        <p:nvSpPr>
          <p:cNvPr id="10" name="Text Box 4"/>
          <p:cNvSpPr txBox="1">
            <a:spLocks noChangeArrowheads="1"/>
          </p:cNvSpPr>
          <p:nvPr/>
        </p:nvSpPr>
        <p:spPr bwMode="auto">
          <a:xfrm>
            <a:off x="250825" y="179676"/>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4155031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213" y="4144963"/>
            <a:ext cx="3295650" cy="247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8244" t="1590" r="3102"/>
          <a:stretch/>
        </p:blipFill>
        <p:spPr bwMode="auto">
          <a:xfrm>
            <a:off x="122324" y="948357"/>
            <a:ext cx="4819564" cy="569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5" name="Rectangle 5"/>
          <p:cNvSpPr>
            <a:spLocks noChangeArrowheads="1"/>
          </p:cNvSpPr>
          <p:nvPr/>
        </p:nvSpPr>
        <p:spPr bwMode="auto">
          <a:xfrm>
            <a:off x="7504113" y="4703763"/>
            <a:ext cx="546100" cy="439737"/>
          </a:xfrm>
          <a:prstGeom prst="rect">
            <a:avLst/>
          </a:prstGeom>
          <a:solidFill>
            <a:srgbClr val="FF0000">
              <a:alpha val="24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 name="Text Box 6"/>
          <p:cNvSpPr txBox="1">
            <a:spLocks noChangeArrowheads="1"/>
          </p:cNvSpPr>
          <p:nvPr/>
        </p:nvSpPr>
        <p:spPr bwMode="auto">
          <a:xfrm>
            <a:off x="152399" y="906102"/>
            <a:ext cx="107753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smtClean="0">
                <a:solidFill>
                  <a:srgbClr val="004992"/>
                </a:solidFill>
              </a:rPr>
              <a:t>C:83%, </a:t>
            </a:r>
            <a:r>
              <a:rPr lang="en-US" sz="1200" dirty="0">
                <a:solidFill>
                  <a:srgbClr val="004992"/>
                </a:solidFill>
              </a:rPr>
              <a:t>B: </a:t>
            </a:r>
            <a:r>
              <a:rPr lang="en-US" sz="1200" dirty="0" smtClean="0">
                <a:solidFill>
                  <a:srgbClr val="004992"/>
                </a:solidFill>
              </a:rPr>
              <a:t>36</a:t>
            </a:r>
            <a:r>
              <a:rPr lang="en-US" sz="1200" dirty="0">
                <a:solidFill>
                  <a:srgbClr val="004992"/>
                </a:solidFill>
              </a:rPr>
              <a:t>%</a:t>
            </a:r>
          </a:p>
        </p:txBody>
      </p:sp>
      <p:sp>
        <p:nvSpPr>
          <p:cNvPr id="61447" name="Rectangle 7"/>
          <p:cNvSpPr>
            <a:spLocks noChangeArrowheads="1"/>
          </p:cNvSpPr>
          <p:nvPr/>
        </p:nvSpPr>
        <p:spPr bwMode="auto">
          <a:xfrm>
            <a:off x="5154613" y="987425"/>
            <a:ext cx="3221037" cy="30337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k_corespin_2012.avi">
            <a:hlinkClick r:id="" action="ppaction://media"/>
          </p:cNvPr>
          <p:cNvPicPr>
            <a:picLocks noChangeAspect="1"/>
          </p:cNvPicPr>
          <p:nvPr>
            <a:videoFile r:link="rId1"/>
            <p:extLst>
              <p:ext uri="{DAA4B4D4-6D71-4841-9C94-3DE7FCFB9230}">
                <p14:media xmlns:p14="http://schemas.microsoft.com/office/powerpoint/2010/main" r:embed="rId2">
                  <p14:trim st="935.6564" end="4171.4672"/>
                </p14:media>
              </p:ext>
            </p:extLst>
          </p:nvPr>
        </p:nvPicPr>
        <p:blipFill>
          <a:blip r:embed="rId7"/>
          <a:stretch>
            <a:fillRect/>
          </a:stretch>
        </p:blipFill>
        <p:spPr>
          <a:xfrm>
            <a:off x="5086346" y="956904"/>
            <a:ext cx="3390900" cy="3086100"/>
          </a:xfrm>
          <a:prstGeom prst="rect">
            <a:avLst/>
          </a:prstGeom>
        </p:spPr>
      </p:pic>
      <p:sp>
        <p:nvSpPr>
          <p:cNvPr id="20" name="TextBox 19"/>
          <p:cNvSpPr txBox="1"/>
          <p:nvPr/>
        </p:nvSpPr>
        <p:spPr>
          <a:xfrm>
            <a:off x="8545" y="6640080"/>
            <a:ext cx="6353021" cy="215444"/>
          </a:xfrm>
          <a:prstGeom prst="rect">
            <a:avLst/>
          </a:prstGeom>
          <a:noFill/>
        </p:spPr>
        <p:txBody>
          <a:bodyPr wrap="none" rtlCol="0">
            <a:spAutoFit/>
          </a:bodyPr>
          <a:lstStyle/>
          <a:p>
            <a:r>
              <a:rPr lang="en-US" sz="800" dirty="0" smtClean="0">
                <a:solidFill>
                  <a:srgbClr val="DDDDDD"/>
                </a:solidFill>
              </a:rPr>
              <a:t>Based on work supported </a:t>
            </a:r>
            <a:r>
              <a:rPr lang="en-US" sz="800" dirty="0">
                <a:solidFill>
                  <a:srgbClr val="DDDDDD"/>
                </a:solidFill>
              </a:rPr>
              <a:t>by R21-HD072810 </a:t>
            </a:r>
            <a:r>
              <a:rPr lang="en-US" sz="800" dirty="0" smtClean="0">
                <a:solidFill>
                  <a:srgbClr val="DDDDDD"/>
                </a:solidFill>
              </a:rPr>
              <a:t>(NICHD, Moody PI), </a:t>
            </a:r>
            <a:r>
              <a:rPr lang="en-US" sz="800" dirty="0">
                <a:solidFill>
                  <a:srgbClr val="DDDDDD"/>
                </a:solidFill>
              </a:rPr>
              <a:t>R01 HD068523-01 </a:t>
            </a:r>
            <a:r>
              <a:rPr lang="en-US" sz="800" dirty="0" smtClean="0">
                <a:solidFill>
                  <a:srgbClr val="DDDDDD"/>
                </a:solidFill>
              </a:rPr>
              <a:t>(</a:t>
            </a:r>
            <a:r>
              <a:rPr lang="en-US" sz="800" dirty="0">
                <a:solidFill>
                  <a:srgbClr val="DDDDDD"/>
                </a:solidFill>
              </a:rPr>
              <a:t>NICHD, Moody PI</a:t>
            </a:r>
            <a:r>
              <a:rPr lang="en-US" sz="800" dirty="0" smtClean="0">
                <a:solidFill>
                  <a:srgbClr val="DDDDDD"/>
                </a:solidFill>
              </a:rPr>
              <a:t>), </a:t>
            </a:r>
            <a:r>
              <a:rPr lang="it-IT" sz="800" dirty="0" smtClean="0">
                <a:solidFill>
                  <a:srgbClr val="DDDDDD"/>
                </a:solidFill>
              </a:rPr>
              <a:t>R01 </a:t>
            </a:r>
            <a:r>
              <a:rPr lang="it-IT" sz="800" dirty="0">
                <a:solidFill>
                  <a:srgbClr val="DDDDDD"/>
                </a:solidFill>
              </a:rPr>
              <a:t>DA012831-05 </a:t>
            </a:r>
            <a:r>
              <a:rPr lang="it-IT" sz="800" dirty="0" smtClean="0">
                <a:solidFill>
                  <a:srgbClr val="DDDDDD"/>
                </a:solidFill>
              </a:rPr>
              <a:t>(NIDA Morris</a:t>
            </a:r>
            <a:r>
              <a:rPr lang="it-IT" sz="800" dirty="0">
                <a:solidFill>
                  <a:srgbClr val="DDDDDD"/>
                </a:solidFill>
              </a:rPr>
              <a:t>, Martina PI</a:t>
            </a:r>
            <a:r>
              <a:rPr lang="it-IT" sz="800" dirty="0" smtClean="0">
                <a:solidFill>
                  <a:srgbClr val="DDDDDD"/>
                </a:solidFill>
              </a:rPr>
              <a:t>), </a:t>
            </a:r>
            <a:endParaRPr lang="en-US" sz="800" dirty="0">
              <a:solidFill>
                <a:srgbClr val="DDDDDD"/>
              </a:solidFill>
            </a:endParaRPr>
          </a:p>
        </p:txBody>
      </p:sp>
      <p:sp>
        <p:nvSpPr>
          <p:cNvPr id="11" name="Text Box 4"/>
          <p:cNvSpPr txBox="1">
            <a:spLocks noChangeArrowheads="1"/>
          </p:cNvSpPr>
          <p:nvPr/>
        </p:nvSpPr>
        <p:spPr bwMode="auto">
          <a:xfrm>
            <a:off x="250825" y="179676"/>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836534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9213" y="4144963"/>
            <a:ext cx="3295650" cy="247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a:spLocks noChangeArrowheads="1"/>
          </p:cNvSpPr>
          <p:nvPr/>
        </p:nvSpPr>
        <p:spPr bwMode="auto">
          <a:xfrm>
            <a:off x="7820315" y="5558363"/>
            <a:ext cx="546100" cy="439737"/>
          </a:xfrm>
          <a:prstGeom prst="rect">
            <a:avLst/>
          </a:prstGeom>
          <a:solidFill>
            <a:srgbClr val="FF0000">
              <a:alpha val="24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 name="m_convertd.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71942" y="953687"/>
            <a:ext cx="3237203" cy="3079930"/>
          </a:xfrm>
          <a:prstGeom prst="rect">
            <a:avLst/>
          </a:prstGeom>
        </p:spPr>
      </p:pic>
      <p:pic>
        <p:nvPicPr>
          <p:cNvPr id="1024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4588" t="9830" r="3761" b="3537"/>
          <a:stretch/>
        </p:blipFill>
        <p:spPr bwMode="auto">
          <a:xfrm>
            <a:off x="147605" y="953687"/>
            <a:ext cx="4851685" cy="570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8545" y="6640080"/>
            <a:ext cx="6353021" cy="215444"/>
          </a:xfrm>
          <a:prstGeom prst="rect">
            <a:avLst/>
          </a:prstGeom>
          <a:noFill/>
        </p:spPr>
        <p:txBody>
          <a:bodyPr wrap="none" rtlCol="0">
            <a:spAutoFit/>
          </a:bodyPr>
          <a:lstStyle/>
          <a:p>
            <a:r>
              <a:rPr lang="en-US" sz="800" dirty="0" smtClean="0">
                <a:solidFill>
                  <a:srgbClr val="DDDDDD"/>
                </a:solidFill>
              </a:rPr>
              <a:t>Based on work supported </a:t>
            </a:r>
            <a:r>
              <a:rPr lang="en-US" sz="800" dirty="0">
                <a:solidFill>
                  <a:srgbClr val="DDDDDD"/>
                </a:solidFill>
              </a:rPr>
              <a:t>by R21-HD072810 </a:t>
            </a:r>
            <a:r>
              <a:rPr lang="en-US" sz="800" dirty="0" smtClean="0">
                <a:solidFill>
                  <a:srgbClr val="DDDDDD"/>
                </a:solidFill>
              </a:rPr>
              <a:t>(NICHD, Moody PI), </a:t>
            </a:r>
            <a:r>
              <a:rPr lang="en-US" sz="800" dirty="0">
                <a:solidFill>
                  <a:srgbClr val="DDDDDD"/>
                </a:solidFill>
              </a:rPr>
              <a:t>R01 HD068523-01 </a:t>
            </a:r>
            <a:r>
              <a:rPr lang="en-US" sz="800" dirty="0" smtClean="0">
                <a:solidFill>
                  <a:srgbClr val="DDDDDD"/>
                </a:solidFill>
              </a:rPr>
              <a:t>(</a:t>
            </a:r>
            <a:r>
              <a:rPr lang="en-US" sz="800" dirty="0">
                <a:solidFill>
                  <a:srgbClr val="DDDDDD"/>
                </a:solidFill>
              </a:rPr>
              <a:t>NICHD, Moody PI</a:t>
            </a:r>
            <a:r>
              <a:rPr lang="en-US" sz="800" dirty="0" smtClean="0">
                <a:solidFill>
                  <a:srgbClr val="DDDDDD"/>
                </a:solidFill>
              </a:rPr>
              <a:t>), </a:t>
            </a:r>
            <a:r>
              <a:rPr lang="it-IT" sz="800" dirty="0" smtClean="0">
                <a:solidFill>
                  <a:srgbClr val="DDDDDD"/>
                </a:solidFill>
              </a:rPr>
              <a:t>R01 </a:t>
            </a:r>
            <a:r>
              <a:rPr lang="it-IT" sz="800" dirty="0">
                <a:solidFill>
                  <a:srgbClr val="DDDDDD"/>
                </a:solidFill>
              </a:rPr>
              <a:t>DA012831-05 </a:t>
            </a:r>
            <a:r>
              <a:rPr lang="it-IT" sz="800" dirty="0" smtClean="0">
                <a:solidFill>
                  <a:srgbClr val="DDDDDD"/>
                </a:solidFill>
              </a:rPr>
              <a:t>(NIDA Morris</a:t>
            </a:r>
            <a:r>
              <a:rPr lang="it-IT" sz="800" dirty="0">
                <a:solidFill>
                  <a:srgbClr val="DDDDDD"/>
                </a:solidFill>
              </a:rPr>
              <a:t>, Martina PI</a:t>
            </a:r>
            <a:r>
              <a:rPr lang="it-IT" sz="800" dirty="0" smtClean="0">
                <a:solidFill>
                  <a:srgbClr val="DDDDDD"/>
                </a:solidFill>
              </a:rPr>
              <a:t>), </a:t>
            </a:r>
            <a:endParaRPr lang="en-US" sz="800" dirty="0">
              <a:solidFill>
                <a:srgbClr val="DDDDDD"/>
              </a:solidFill>
            </a:endParaRPr>
          </a:p>
        </p:txBody>
      </p:sp>
      <p:sp>
        <p:nvSpPr>
          <p:cNvPr id="23" name="Text Box 6"/>
          <p:cNvSpPr txBox="1">
            <a:spLocks noChangeArrowheads="1"/>
          </p:cNvSpPr>
          <p:nvPr/>
        </p:nvSpPr>
        <p:spPr bwMode="auto">
          <a:xfrm>
            <a:off x="152399" y="906102"/>
            <a:ext cx="107753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smtClean="0">
                <a:solidFill>
                  <a:srgbClr val="004992"/>
                </a:solidFill>
              </a:rPr>
              <a:t>C:99%, </a:t>
            </a:r>
            <a:r>
              <a:rPr lang="en-US" sz="1200" dirty="0">
                <a:solidFill>
                  <a:srgbClr val="004992"/>
                </a:solidFill>
              </a:rPr>
              <a:t>B: </a:t>
            </a:r>
            <a:r>
              <a:rPr lang="en-US" sz="1200" dirty="0" smtClean="0">
                <a:solidFill>
                  <a:srgbClr val="004992"/>
                </a:solidFill>
              </a:rPr>
              <a:t>86</a:t>
            </a:r>
            <a:r>
              <a:rPr lang="en-US" sz="1200" dirty="0">
                <a:solidFill>
                  <a:srgbClr val="004992"/>
                </a:solidFill>
              </a:rPr>
              <a:t>%</a:t>
            </a:r>
          </a:p>
        </p:txBody>
      </p:sp>
      <p:sp>
        <p:nvSpPr>
          <p:cNvPr id="10" name="Text Box 4"/>
          <p:cNvSpPr txBox="1">
            <a:spLocks noChangeArrowheads="1"/>
          </p:cNvSpPr>
          <p:nvPr/>
        </p:nvSpPr>
        <p:spPr bwMode="auto">
          <a:xfrm>
            <a:off x="250825" y="179676"/>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96682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57163" y="198438"/>
            <a:ext cx="28264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Secondary style elements</a:t>
            </a:r>
            <a:endParaRPr lang="en-US" altLang="en-US" dirty="0"/>
          </a:p>
        </p:txBody>
      </p:sp>
      <p:sp>
        <p:nvSpPr>
          <p:cNvPr id="5" name="Text Box 2"/>
          <p:cNvSpPr txBox="1">
            <a:spLocks noChangeArrowheads="1"/>
          </p:cNvSpPr>
          <p:nvPr/>
        </p:nvSpPr>
        <p:spPr bwMode="auto">
          <a:xfrm>
            <a:off x="244475" y="603250"/>
            <a:ext cx="7713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dirty="0" smtClean="0">
                <a:cs typeface="Arial" pitchFamily="34" charset="0"/>
              </a:rPr>
              <a:t>Some seemingly innocuous features can shape the effect of network diagrams</a:t>
            </a:r>
            <a:endParaRPr lang="en-US" altLang="en-US" sz="1800" dirty="0">
              <a:cs typeface="Arial" pitchFamily="34" charset="0"/>
            </a:endParaRPr>
          </a:p>
        </p:txBody>
      </p:sp>
      <p:pic>
        <p:nvPicPr>
          <p:cNvPr id="7" name="Picture 6" descr="CSPrings_editwcol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949324"/>
            <a:ext cx="5207000" cy="525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159000" y="6197600"/>
            <a:ext cx="4714689" cy="646331"/>
          </a:xfrm>
          <a:prstGeom prst="rect">
            <a:avLst/>
          </a:prstGeom>
          <a:noFill/>
        </p:spPr>
        <p:txBody>
          <a:bodyPr wrap="none" rtlCol="0">
            <a:spAutoFit/>
          </a:bodyPr>
          <a:lstStyle/>
          <a:p>
            <a:r>
              <a:rPr lang="en-US" dirty="0" smtClean="0"/>
              <a:t>Use color &amp; size to reinforce positional elements</a:t>
            </a:r>
          </a:p>
          <a:p>
            <a:r>
              <a:rPr lang="en-US" dirty="0" smtClean="0"/>
              <a:t>Node shapes are almost impossible to discern</a:t>
            </a:r>
            <a:endParaRPr lang="en-US" dirty="0"/>
          </a:p>
        </p:txBody>
      </p:sp>
    </p:spTree>
    <p:extLst>
      <p:ext uri="{BB962C8B-B14F-4D97-AF65-F5344CB8AC3E}">
        <p14:creationId xmlns:p14="http://schemas.microsoft.com/office/powerpoint/2010/main" val="25962866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57163" y="198438"/>
            <a:ext cx="31341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Static, Dynamic &amp; Interactive</a:t>
            </a:r>
            <a:endParaRPr lang="en-US" altLang="en-US" dirty="0"/>
          </a:p>
        </p:txBody>
      </p:sp>
      <p:sp>
        <p:nvSpPr>
          <p:cNvPr id="9" name="TextBox 8"/>
          <p:cNvSpPr txBox="1"/>
          <p:nvPr/>
        </p:nvSpPr>
        <p:spPr>
          <a:xfrm>
            <a:off x="939800" y="1168400"/>
            <a:ext cx="6246903" cy="369332"/>
          </a:xfrm>
          <a:prstGeom prst="rect">
            <a:avLst/>
          </a:prstGeom>
          <a:noFill/>
        </p:spPr>
        <p:txBody>
          <a:bodyPr wrap="none" rtlCol="0">
            <a:spAutoFit/>
          </a:bodyPr>
          <a:lstStyle/>
          <a:p>
            <a:r>
              <a:rPr lang="en-US" dirty="0" smtClean="0"/>
              <a:t>Lots of new tools for interactive network visualization.  Consider:</a:t>
            </a:r>
          </a:p>
        </p:txBody>
      </p:sp>
      <p:sp>
        <p:nvSpPr>
          <p:cNvPr id="10" name="Rectangle 9"/>
          <p:cNvSpPr/>
          <p:nvPr/>
        </p:nvSpPr>
        <p:spPr>
          <a:xfrm>
            <a:off x="1071201" y="1644134"/>
            <a:ext cx="3422796" cy="369332"/>
          </a:xfrm>
          <a:prstGeom prst="rect">
            <a:avLst/>
          </a:prstGeom>
        </p:spPr>
        <p:txBody>
          <a:bodyPr wrap="none">
            <a:spAutoFit/>
          </a:bodyPr>
          <a:lstStyle/>
          <a:p>
            <a:r>
              <a:rPr lang="en-US" dirty="0">
                <a:solidFill>
                  <a:srgbClr val="FF0000"/>
                </a:solidFill>
                <a:hlinkClick r:id="rId2"/>
              </a:rPr>
              <a:t>http://</a:t>
            </a:r>
            <a:r>
              <a:rPr lang="en-US" dirty="0" smtClean="0">
                <a:solidFill>
                  <a:srgbClr val="FF0000"/>
                </a:solidFill>
                <a:hlinkClick r:id="rId2"/>
              </a:rPr>
              <a:t>bl.ocks.org/eyaler/10586116</a:t>
            </a:r>
            <a:r>
              <a:rPr lang="en-US" dirty="0" smtClean="0">
                <a:solidFill>
                  <a:srgbClr val="FF0000"/>
                </a:solidFill>
              </a:rPr>
              <a:t> </a:t>
            </a:r>
            <a:endParaRPr lang="en-US" dirty="0">
              <a:solidFill>
                <a:srgbClr val="FF0000"/>
              </a:solidFill>
            </a:endParaRPr>
          </a:p>
        </p:txBody>
      </p:sp>
      <p:sp>
        <p:nvSpPr>
          <p:cNvPr id="11" name="Rectangle 10"/>
          <p:cNvSpPr/>
          <p:nvPr/>
        </p:nvSpPr>
        <p:spPr>
          <a:xfrm>
            <a:off x="769096" y="2635443"/>
            <a:ext cx="3159904" cy="369332"/>
          </a:xfrm>
          <a:prstGeom prst="rect">
            <a:avLst/>
          </a:prstGeom>
        </p:spPr>
        <p:txBody>
          <a:bodyPr wrap="none">
            <a:spAutoFit/>
          </a:bodyPr>
          <a:lstStyle/>
          <a:p>
            <a:r>
              <a:rPr lang="en-US" u="sng" dirty="0" smtClean="0">
                <a:solidFill>
                  <a:srgbClr val="FF0000"/>
                </a:solidFill>
                <a:hlinkClick r:id="rId3"/>
              </a:rPr>
              <a:t>https</a:t>
            </a:r>
            <a:r>
              <a:rPr lang="en-US" u="sng" dirty="0">
                <a:solidFill>
                  <a:srgbClr val="FF0000"/>
                </a:solidFill>
                <a:hlinkClick r:id="rId3"/>
              </a:rPr>
              <a:t>://kieranhealy.org/philcites/</a:t>
            </a:r>
            <a:endParaRPr lang="en-US" dirty="0">
              <a:solidFill>
                <a:srgbClr val="FF0000"/>
              </a:solidFill>
            </a:endParaRPr>
          </a:p>
        </p:txBody>
      </p:sp>
      <p:sp>
        <p:nvSpPr>
          <p:cNvPr id="2" name="Rectangle 1"/>
          <p:cNvSpPr/>
          <p:nvPr/>
        </p:nvSpPr>
        <p:spPr>
          <a:xfrm>
            <a:off x="791210" y="3289051"/>
            <a:ext cx="8709660" cy="369332"/>
          </a:xfrm>
          <a:prstGeom prst="rect">
            <a:avLst/>
          </a:prstGeom>
        </p:spPr>
        <p:txBody>
          <a:bodyPr wrap="square">
            <a:spAutoFit/>
          </a:bodyPr>
          <a:lstStyle/>
          <a:p>
            <a:r>
              <a:rPr lang="en-US" dirty="0">
                <a:hlinkClick r:id="rId4"/>
              </a:rPr>
              <a:t>https://</a:t>
            </a:r>
            <a:r>
              <a:rPr lang="en-US" dirty="0" smtClean="0">
                <a:hlinkClick r:id="rId4"/>
              </a:rPr>
              <a:t>graphcommons.com/graphs/ee4a43a2-3189-4f82-879c-960344332ea6</a:t>
            </a:r>
            <a:r>
              <a:rPr lang="en-US" dirty="0" smtClean="0"/>
              <a:t> </a:t>
            </a:r>
            <a:endParaRPr lang="en-US" dirty="0"/>
          </a:p>
        </p:txBody>
      </p:sp>
      <p:sp>
        <p:nvSpPr>
          <p:cNvPr id="3" name="TextBox 2"/>
          <p:cNvSpPr txBox="1"/>
          <p:nvPr/>
        </p:nvSpPr>
        <p:spPr>
          <a:xfrm>
            <a:off x="769096" y="3089830"/>
            <a:ext cx="804900" cy="369332"/>
          </a:xfrm>
          <a:prstGeom prst="rect">
            <a:avLst/>
          </a:prstGeom>
          <a:noFill/>
        </p:spPr>
        <p:txBody>
          <a:bodyPr wrap="none" rtlCol="0">
            <a:spAutoFit/>
          </a:bodyPr>
          <a:lstStyle/>
          <a:p>
            <a:r>
              <a:rPr lang="en-US" dirty="0" smtClean="0"/>
              <a:t>Trump</a:t>
            </a:r>
            <a:endParaRPr lang="en-US" dirty="0"/>
          </a:p>
        </p:txBody>
      </p:sp>
      <p:sp>
        <p:nvSpPr>
          <p:cNvPr id="8" name="TextBox 7"/>
          <p:cNvSpPr txBox="1"/>
          <p:nvPr/>
        </p:nvSpPr>
        <p:spPr>
          <a:xfrm>
            <a:off x="917686" y="2028021"/>
            <a:ext cx="1223412" cy="369332"/>
          </a:xfrm>
          <a:prstGeom prst="rect">
            <a:avLst/>
          </a:prstGeom>
          <a:noFill/>
        </p:spPr>
        <p:txBody>
          <a:bodyPr wrap="none" rtlCol="0">
            <a:spAutoFit/>
          </a:bodyPr>
          <a:lstStyle/>
          <a:p>
            <a:r>
              <a:rPr lang="en-US" dirty="0" smtClean="0"/>
              <a:t>Philosophy</a:t>
            </a:r>
            <a:endParaRPr lang="en-US" dirty="0"/>
          </a:p>
        </p:txBody>
      </p:sp>
    </p:spTree>
    <p:extLst>
      <p:ext uri="{BB962C8B-B14F-4D97-AF65-F5344CB8AC3E}">
        <p14:creationId xmlns:p14="http://schemas.microsoft.com/office/powerpoint/2010/main" val="22971322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57163" y="198438"/>
            <a:ext cx="31341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Static, Dynamic &amp; Interactive</a:t>
            </a:r>
            <a:endParaRPr lang="en-US" altLang="en-US"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490" t="22495" r="15729" b="4060"/>
          <a:stretch/>
        </p:blipFill>
        <p:spPr bwMode="auto">
          <a:xfrm>
            <a:off x="2184401" y="546099"/>
            <a:ext cx="6604594" cy="5930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68301" y="673100"/>
            <a:ext cx="1473200" cy="738664"/>
          </a:xfrm>
          <a:prstGeom prst="rect">
            <a:avLst/>
          </a:prstGeom>
          <a:noFill/>
        </p:spPr>
        <p:txBody>
          <a:bodyPr wrap="square" rtlCol="0">
            <a:spAutoFit/>
          </a:bodyPr>
          <a:lstStyle/>
          <a:p>
            <a:r>
              <a:rPr lang="en-US" sz="1400" dirty="0" smtClean="0"/>
              <a:t>SVG: Fixed layout, but with embedded info</a:t>
            </a:r>
            <a:endParaRPr lang="en-US" sz="1400" dirty="0"/>
          </a:p>
        </p:txBody>
      </p:sp>
      <p:sp>
        <p:nvSpPr>
          <p:cNvPr id="5" name="Rectangle 4"/>
          <p:cNvSpPr/>
          <p:nvPr/>
        </p:nvSpPr>
        <p:spPr>
          <a:xfrm>
            <a:off x="0" y="6581001"/>
            <a:ext cx="6134100" cy="276999"/>
          </a:xfrm>
          <a:prstGeom prst="rect">
            <a:avLst/>
          </a:prstGeom>
        </p:spPr>
        <p:txBody>
          <a:bodyPr wrap="square">
            <a:spAutoFit/>
          </a:bodyPr>
          <a:lstStyle/>
          <a:p>
            <a:r>
              <a:rPr lang="en-US" sz="1200" dirty="0">
                <a:hlinkClick r:id="rId3"/>
              </a:rPr>
              <a:t>http://www.soc.duke.edu/~</a:t>
            </a:r>
            <a:r>
              <a:rPr lang="en-US" sz="1200" dirty="0" smtClean="0">
                <a:hlinkClick r:id="rId3"/>
              </a:rPr>
              <a:t>jmoody77/scimaps/DukePhdComm/comm2.htm</a:t>
            </a:r>
            <a:r>
              <a:rPr lang="en-US" sz="1200" dirty="0" smtClean="0"/>
              <a:t> </a:t>
            </a:r>
            <a:endParaRPr lang="en-US" sz="1200" dirty="0"/>
          </a:p>
        </p:txBody>
      </p:sp>
    </p:spTree>
    <p:extLst>
      <p:ext uri="{BB962C8B-B14F-4D97-AF65-F5344CB8AC3E}">
        <p14:creationId xmlns:p14="http://schemas.microsoft.com/office/powerpoint/2010/main" val="39916880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57163" y="198438"/>
            <a:ext cx="31341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Static, Dynamic &amp; Interactive</a:t>
            </a:r>
            <a:endParaRPr lang="en-US" altLang="en-US" dirty="0"/>
          </a:p>
        </p:txBody>
      </p:sp>
      <p:sp>
        <p:nvSpPr>
          <p:cNvPr id="3" name="TextBox 2"/>
          <p:cNvSpPr txBox="1"/>
          <p:nvPr/>
        </p:nvSpPr>
        <p:spPr>
          <a:xfrm>
            <a:off x="368301" y="673100"/>
            <a:ext cx="1473200" cy="307777"/>
          </a:xfrm>
          <a:prstGeom prst="rect">
            <a:avLst/>
          </a:prstGeom>
          <a:noFill/>
        </p:spPr>
        <p:txBody>
          <a:bodyPr wrap="square" rtlCol="0">
            <a:spAutoFit/>
          </a:bodyPr>
          <a:lstStyle/>
          <a:p>
            <a:r>
              <a:rPr lang="en-US" sz="1400" dirty="0" smtClean="0"/>
              <a:t>.</a:t>
            </a:r>
            <a:r>
              <a:rPr lang="en-US" sz="1400" dirty="0" err="1" smtClean="0"/>
              <a:t>js</a:t>
            </a:r>
            <a:r>
              <a:rPr lang="en-US" sz="1400" dirty="0" smtClean="0"/>
              <a:t>: Searchable</a:t>
            </a:r>
            <a:endParaRPr lang="en-US" sz="1400" dirty="0"/>
          </a:p>
        </p:txBody>
      </p:sp>
      <p:sp>
        <p:nvSpPr>
          <p:cNvPr id="2" name="Rectangle 1"/>
          <p:cNvSpPr/>
          <p:nvPr/>
        </p:nvSpPr>
        <p:spPr>
          <a:xfrm>
            <a:off x="0" y="6369735"/>
            <a:ext cx="6070600" cy="369332"/>
          </a:xfrm>
          <a:prstGeom prst="rect">
            <a:avLst/>
          </a:prstGeom>
        </p:spPr>
        <p:txBody>
          <a:bodyPr wrap="square">
            <a:spAutoFit/>
          </a:bodyPr>
          <a:lstStyle/>
          <a:p>
            <a:r>
              <a:rPr lang="en-US" dirty="0">
                <a:hlinkClick r:id="rId2"/>
              </a:rPr>
              <a:t>http://www.soc.duke.edu/~jmoody77/ChefNets/network</a:t>
            </a:r>
            <a:r>
              <a:rPr lang="en-US" dirty="0" smtClean="0">
                <a:hlinkClick r:id="rId2"/>
              </a:rPr>
              <a:t>/</a:t>
            </a:r>
            <a:r>
              <a:rPr lang="en-US" dirty="0" smtClean="0"/>
              <a:t> </a:t>
            </a:r>
            <a:endParaRPr lang="en-US" dirty="0"/>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15" t="25029" r="2765" b="5102"/>
          <a:stretch/>
        </p:blipFill>
        <p:spPr bwMode="auto">
          <a:xfrm>
            <a:off x="508001" y="1015999"/>
            <a:ext cx="7797531" cy="4902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732020" y="5768656"/>
            <a:ext cx="3698448" cy="369332"/>
          </a:xfrm>
          <a:prstGeom prst="rect">
            <a:avLst/>
          </a:prstGeom>
          <a:noFill/>
        </p:spPr>
        <p:txBody>
          <a:bodyPr wrap="none" rtlCol="0">
            <a:spAutoFit/>
          </a:bodyPr>
          <a:lstStyle/>
          <a:p>
            <a:r>
              <a:rPr lang="en-US" dirty="0" smtClean="0"/>
              <a:t>Export from </a:t>
            </a:r>
            <a:r>
              <a:rPr lang="en-US" dirty="0" err="1" smtClean="0"/>
              <a:t>Gephi</a:t>
            </a:r>
            <a:r>
              <a:rPr lang="en-US" dirty="0" smtClean="0"/>
              <a:t> using the </a:t>
            </a:r>
            <a:r>
              <a:rPr lang="en-US" dirty="0" err="1" smtClean="0"/>
              <a:t>js</a:t>
            </a:r>
            <a:r>
              <a:rPr lang="en-US" dirty="0" smtClean="0"/>
              <a:t> plugin</a:t>
            </a:r>
            <a:endParaRPr lang="en-US" dirty="0"/>
          </a:p>
        </p:txBody>
      </p:sp>
    </p:spTree>
    <p:extLst>
      <p:ext uri="{BB962C8B-B14F-4D97-AF65-F5344CB8AC3E}">
        <p14:creationId xmlns:p14="http://schemas.microsoft.com/office/powerpoint/2010/main" val="28537999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06375" y="822325"/>
            <a:ext cx="38227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a:t>The scientists first rule is to never interfere with data – but this is probably exactly what is needed for (social?) network science.</a:t>
            </a:r>
          </a:p>
          <a:p>
            <a:pPr eaLnBrk="1" hangingPunct="1"/>
            <a:endParaRPr lang="en-US" altLang="en-US" dirty="0"/>
          </a:p>
          <a:p>
            <a:pPr eaLnBrk="1" hangingPunct="1"/>
            <a:r>
              <a:rPr lang="en-US" altLang="en-US" dirty="0"/>
              <a:t>Consider as a good example, Ken Frank’s drawing program:</a:t>
            </a:r>
          </a:p>
          <a:p>
            <a:pPr eaLnBrk="1" hangingPunct="1"/>
            <a:endParaRPr lang="en-US" altLang="en-US" dirty="0"/>
          </a:p>
          <a:p>
            <a:pPr eaLnBrk="1" hangingPunct="1"/>
            <a:r>
              <a:rPr lang="en-US" altLang="en-US" dirty="0"/>
              <a:t>The “raw” network is distorted by emphasizing within-group ties.  This is then highlighted by edge-patterns (solid or dotted) and group boundaries.</a:t>
            </a:r>
            <a:endParaRPr lang="en-US" altLang="en-US" sz="1600" dirty="0"/>
          </a:p>
        </p:txBody>
      </p:sp>
      <p:sp>
        <p:nvSpPr>
          <p:cNvPr id="59395" name="Rectangle 3"/>
          <p:cNvSpPr>
            <a:spLocks noChangeArrowheads="1"/>
          </p:cNvSpPr>
          <p:nvPr/>
        </p:nvSpPr>
        <p:spPr bwMode="auto">
          <a:xfrm>
            <a:off x="157163" y="222250"/>
            <a:ext cx="2653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Guiding Ideas:</a:t>
            </a:r>
          </a:p>
          <a:p>
            <a:pPr eaLnBrk="1" hangingPunct="1"/>
            <a:r>
              <a:rPr lang="en-US" altLang="en-US" sz="1200" b="1" dirty="0" smtClean="0"/>
              <a:t>Build </a:t>
            </a:r>
            <a:r>
              <a:rPr lang="en-US" altLang="en-US" sz="1200" b="1" dirty="0"/>
              <a:t>theory into the visualization</a:t>
            </a:r>
          </a:p>
        </p:txBody>
      </p:sp>
      <p:sp>
        <p:nvSpPr>
          <p:cNvPr id="59396" name="Text Box 9"/>
          <p:cNvSpPr txBox="1">
            <a:spLocks noChangeArrowheads="1"/>
          </p:cNvSpPr>
          <p:nvPr/>
        </p:nvSpPr>
        <p:spPr bwMode="auto">
          <a:xfrm>
            <a:off x="5327650" y="6284913"/>
            <a:ext cx="2381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i="1"/>
              <a:t>Group-weighted MDS</a:t>
            </a:r>
          </a:p>
        </p:txBody>
      </p:sp>
      <p:pic>
        <p:nvPicPr>
          <p:cNvPr id="59397" name="Picture 11"/>
          <p:cNvPicPr>
            <a:picLocks noChangeAspect="1" noChangeArrowheads="1"/>
          </p:cNvPicPr>
          <p:nvPr/>
        </p:nvPicPr>
        <p:blipFill>
          <a:blip r:embed="rId3">
            <a:extLst>
              <a:ext uri="{28A0092B-C50C-407E-A947-70E740481C1C}">
                <a14:useLocalDpi xmlns:a14="http://schemas.microsoft.com/office/drawing/2010/main" val="0"/>
              </a:ext>
            </a:extLst>
          </a:blip>
          <a:srcRect l="35001" t="25172" r="31111" b="3218"/>
          <a:stretch>
            <a:fillRect/>
          </a:stretch>
        </p:blipFill>
        <p:spPr bwMode="auto">
          <a:xfrm>
            <a:off x="3990975" y="466725"/>
            <a:ext cx="4821238"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65920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19075" y="708025"/>
            <a:ext cx="38227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scientists first rule is to never interfere with data – but this is probably exactly what is needed for (social?) network science.</a:t>
            </a:r>
          </a:p>
          <a:p>
            <a:pPr eaLnBrk="1" hangingPunct="1"/>
            <a:endParaRPr lang="en-US" altLang="en-US"/>
          </a:p>
          <a:p>
            <a:pPr eaLnBrk="1" hangingPunct="1"/>
            <a:r>
              <a:rPr lang="en-US" altLang="en-US"/>
              <a:t>Or the dynamic visualizations of McFarland’s school classrooms.  </a:t>
            </a:r>
          </a:p>
          <a:p>
            <a:pPr eaLnBrk="1" hangingPunct="1"/>
            <a:endParaRPr lang="en-US" altLang="en-US"/>
          </a:p>
          <a:p>
            <a:pPr eaLnBrk="1" hangingPunct="1"/>
            <a:endParaRPr lang="en-US" altLang="en-US" sz="1600"/>
          </a:p>
        </p:txBody>
      </p:sp>
      <p:sp>
        <p:nvSpPr>
          <p:cNvPr id="60419" name="Text Box 6"/>
          <p:cNvSpPr txBox="1">
            <a:spLocks noChangeArrowheads="1"/>
          </p:cNvSpPr>
          <p:nvPr/>
        </p:nvSpPr>
        <p:spPr bwMode="auto">
          <a:xfrm>
            <a:off x="76200" y="6324600"/>
            <a:ext cx="8810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000">
                <a:latin typeface="Times New Roman" pitchFamily="18" charset="0"/>
              </a:rPr>
              <a:t>Source: </a:t>
            </a:r>
            <a:r>
              <a:rPr lang="en-US" altLang="en-US" sz="1000">
                <a:latin typeface="Times New Roman" pitchFamily="18" charset="0"/>
                <a:cs typeface="Times New Roman" pitchFamily="18" charset="0"/>
              </a:rPr>
              <a:t>Moody, James, Daniel A. McFarland and Skye Bender-DeMoll  (2005) "Dynamic Network Visualization: Methods for Meaning with Longitudinal Network Movies” </a:t>
            </a:r>
            <a:r>
              <a:rPr lang="en-US" altLang="en-US" sz="1000" i="1">
                <a:latin typeface="Times New Roman" pitchFamily="18" charset="0"/>
                <a:cs typeface="Times New Roman" pitchFamily="18" charset="0"/>
              </a:rPr>
              <a:t>American Journal of Sociology </a:t>
            </a:r>
            <a:r>
              <a:rPr lang="en-US" altLang="en-US" sz="1000">
                <a:latin typeface="Times New Roman" pitchFamily="18" charset="0"/>
                <a:cs typeface="Times New Roman" pitchFamily="18" charset="0"/>
              </a:rPr>
              <a:t>110:1206-1241</a:t>
            </a:r>
            <a:r>
              <a:rPr lang="en-US" altLang="en-US" sz="1000">
                <a:latin typeface="Times New Roman" pitchFamily="18" charset="0"/>
              </a:rPr>
              <a:t> </a:t>
            </a:r>
          </a:p>
        </p:txBody>
      </p:sp>
      <p:sp>
        <p:nvSpPr>
          <p:cNvPr id="60420" name="Text Box 8"/>
          <p:cNvSpPr txBox="1">
            <a:spLocks noChangeArrowheads="1"/>
          </p:cNvSpPr>
          <p:nvPr/>
        </p:nvSpPr>
        <p:spPr bwMode="auto">
          <a:xfrm>
            <a:off x="4722813" y="5219700"/>
            <a:ext cx="34163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latin typeface="Times New Roman" pitchFamily="18" charset="0"/>
              </a:rPr>
              <a:t>Black ties: Teaching relevant communication</a:t>
            </a:r>
          </a:p>
          <a:p>
            <a:pPr eaLnBrk="1" hangingPunct="1"/>
            <a:r>
              <a:rPr lang="en-US" altLang="en-US" sz="1400">
                <a:latin typeface="Times New Roman" pitchFamily="18" charset="0"/>
              </a:rPr>
              <a:t>Blue ties: Positive social communications</a:t>
            </a:r>
          </a:p>
          <a:p>
            <a:pPr eaLnBrk="1" hangingPunct="1"/>
            <a:r>
              <a:rPr lang="en-US" altLang="en-US" sz="1400">
                <a:latin typeface="Times New Roman" pitchFamily="18" charset="0"/>
              </a:rPr>
              <a:t>Red ties: Negative social communication</a:t>
            </a:r>
          </a:p>
        </p:txBody>
      </p:sp>
      <p:pic>
        <p:nvPicPr>
          <p:cNvPr id="60421" name="Picture 9">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l="48607" t="36368" r="11250" b="27365"/>
          <a:stretch>
            <a:fillRect/>
          </a:stretch>
        </p:blipFill>
        <p:spPr bwMode="auto">
          <a:xfrm>
            <a:off x="3962400" y="1752600"/>
            <a:ext cx="4494213"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157163" y="222250"/>
            <a:ext cx="2653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Guiding Ideas:</a:t>
            </a:r>
          </a:p>
          <a:p>
            <a:pPr eaLnBrk="1" hangingPunct="1"/>
            <a:r>
              <a:rPr lang="en-US" altLang="en-US" sz="1200" b="1" dirty="0" smtClean="0"/>
              <a:t>Build </a:t>
            </a:r>
            <a:r>
              <a:rPr lang="en-US" altLang="en-US" sz="1200" b="1" dirty="0"/>
              <a:t>theory into the visualization</a:t>
            </a:r>
          </a:p>
        </p:txBody>
      </p:sp>
    </p:spTree>
    <p:extLst>
      <p:ext uri="{BB962C8B-B14F-4D97-AF65-F5344CB8AC3E}">
        <p14:creationId xmlns:p14="http://schemas.microsoft.com/office/powerpoint/2010/main" val="40439690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p:cNvPicPr>
            <a:picLocks noChangeAspect="1" noChangeArrowheads="1"/>
          </p:cNvPicPr>
          <p:nvPr/>
        </p:nvPicPr>
        <p:blipFill>
          <a:blip r:embed="rId3">
            <a:extLst>
              <a:ext uri="{28A0092B-C50C-407E-A947-70E740481C1C}">
                <a14:useLocalDpi xmlns:a14="http://schemas.microsoft.com/office/drawing/2010/main" val="0"/>
              </a:ext>
            </a:extLst>
          </a:blip>
          <a:srcRect l="4562" t="18121" r="4337" b="6396"/>
          <a:stretch>
            <a:fillRect/>
          </a:stretch>
        </p:blipFill>
        <p:spPr bwMode="auto">
          <a:xfrm>
            <a:off x="838200" y="1066800"/>
            <a:ext cx="78486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 Box 4"/>
          <p:cNvSpPr txBox="1">
            <a:spLocks noChangeArrowheads="1"/>
          </p:cNvSpPr>
          <p:nvPr/>
        </p:nvSpPr>
        <p:spPr bwMode="auto">
          <a:xfrm>
            <a:off x="127000" y="6477000"/>
            <a:ext cx="687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rPr>
              <a:t>Source: Bender-deMoll &amp; McFarland “The Art and Science of Dynamic Network Visualization</a:t>
            </a:r>
            <a:r>
              <a:rPr lang="en-US" altLang="en-US" sz="1200">
                <a:latin typeface="TimesNewRomanMS" charset="0"/>
              </a:rPr>
              <a:t>” JoSS </a:t>
            </a:r>
            <a:r>
              <a:rPr lang="en-US" altLang="en-US" sz="1200" i="1">
                <a:latin typeface="TimesNewRomanMS" charset="0"/>
              </a:rPr>
              <a:t>2006</a:t>
            </a:r>
            <a:endParaRPr lang="en-US" altLang="en-US" sz="1200" i="1">
              <a:latin typeface="Times New Roman" pitchFamily="18" charset="0"/>
            </a:endParaRPr>
          </a:p>
        </p:txBody>
      </p:sp>
      <p:sp>
        <p:nvSpPr>
          <p:cNvPr id="61444" name="Text Box 7"/>
          <p:cNvSpPr txBox="1">
            <a:spLocks noChangeArrowheads="1"/>
          </p:cNvSpPr>
          <p:nvPr/>
        </p:nvSpPr>
        <p:spPr bwMode="auto">
          <a:xfrm>
            <a:off x="438150" y="685800"/>
            <a:ext cx="870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same data produce different impressions if you change the observation window.</a:t>
            </a:r>
          </a:p>
        </p:txBody>
      </p:sp>
      <p:sp>
        <p:nvSpPr>
          <p:cNvPr id="6" name="Rectangle 3"/>
          <p:cNvSpPr>
            <a:spLocks noChangeArrowheads="1"/>
          </p:cNvSpPr>
          <p:nvPr/>
        </p:nvSpPr>
        <p:spPr bwMode="auto">
          <a:xfrm>
            <a:off x="157163" y="222250"/>
            <a:ext cx="2653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Guiding Ideas:</a:t>
            </a:r>
          </a:p>
          <a:p>
            <a:pPr eaLnBrk="1" hangingPunct="1"/>
            <a:r>
              <a:rPr lang="en-US" altLang="en-US" sz="1200" b="1" dirty="0" smtClean="0"/>
              <a:t>Build </a:t>
            </a:r>
            <a:r>
              <a:rPr lang="en-US" altLang="en-US" sz="1200" b="1" dirty="0"/>
              <a:t>theory into the visualization</a:t>
            </a:r>
          </a:p>
        </p:txBody>
      </p:sp>
    </p:spTree>
    <p:extLst>
      <p:ext uri="{BB962C8B-B14F-4D97-AF65-F5344CB8AC3E}">
        <p14:creationId xmlns:p14="http://schemas.microsoft.com/office/powerpoint/2010/main" val="2452452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2849563"/>
            <a:ext cx="2838450" cy="384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 Box 2"/>
          <p:cNvSpPr txBox="1">
            <a:spLocks noChangeArrowheads="1"/>
          </p:cNvSpPr>
          <p:nvPr/>
        </p:nvSpPr>
        <p:spPr bwMode="auto">
          <a:xfrm>
            <a:off x="315913" y="2157413"/>
            <a:ext cx="33559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i="1"/>
              <a:t>Early kinship diagrams by Morgan (1871)</a:t>
            </a:r>
          </a:p>
        </p:txBody>
      </p:sp>
      <p:sp>
        <p:nvSpPr>
          <p:cNvPr id="14340" name="Text Box 4"/>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pic>
        <p:nvPicPr>
          <p:cNvPr id="1434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250" y="508000"/>
            <a:ext cx="4984750" cy="615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7"/>
          <p:cNvSpPr>
            <a:spLocks noChangeArrowheads="1"/>
          </p:cNvSpPr>
          <p:nvPr/>
        </p:nvSpPr>
        <p:spPr bwMode="auto">
          <a:xfrm>
            <a:off x="498475" y="5680075"/>
            <a:ext cx="130968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900" i="1">
                <a:solidFill>
                  <a:srgbClr val="000000"/>
                </a:solidFill>
              </a:rPr>
              <a:t>Diagram of consanguinity: Seneca-Iroquois  (lineal &amp; 1</a:t>
            </a:r>
            <a:r>
              <a:rPr lang="en-US" altLang="en-US" sz="900" i="1" baseline="30000">
                <a:solidFill>
                  <a:srgbClr val="000000"/>
                </a:solidFill>
              </a:rPr>
              <a:t>st</a:t>
            </a:r>
            <a:r>
              <a:rPr lang="en-US" altLang="en-US" sz="900" i="1">
                <a:solidFill>
                  <a:srgbClr val="000000"/>
                </a:solidFill>
              </a:rPr>
              <a:t> collateral lines, ego is male)</a:t>
            </a:r>
          </a:p>
        </p:txBody>
      </p:sp>
      <p:sp>
        <p:nvSpPr>
          <p:cNvPr id="14343" name="Text Box 9"/>
          <p:cNvSpPr txBox="1">
            <a:spLocks noChangeArrowheads="1"/>
          </p:cNvSpPr>
          <p:nvPr/>
        </p:nvSpPr>
        <p:spPr bwMode="auto">
          <a:xfrm>
            <a:off x="300038" y="812800"/>
            <a:ext cx="35972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study of networks has depended on a visual thinking since the beginning:</a:t>
            </a:r>
          </a:p>
        </p:txBody>
      </p:sp>
      <p:sp>
        <p:nvSpPr>
          <p:cNvPr id="14344" name="Text Box 10"/>
          <p:cNvSpPr txBox="1">
            <a:spLocks noChangeArrowheads="1"/>
          </p:cNvSpPr>
          <p:nvPr/>
        </p:nvSpPr>
        <p:spPr bwMode="auto">
          <a:xfrm>
            <a:off x="298450" y="481013"/>
            <a:ext cx="1736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Promising Foundations</a:t>
            </a:r>
          </a:p>
        </p:txBody>
      </p:sp>
    </p:spTree>
    <p:extLst>
      <p:ext uri="{BB962C8B-B14F-4D97-AF65-F5344CB8AC3E}">
        <p14:creationId xmlns:p14="http://schemas.microsoft.com/office/powerpoint/2010/main" val="42504485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19075" y="708025"/>
            <a:ext cx="8385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scientists second rule has to be to look for regularity and exploit that for theory.  Consider as a good example, Harrison White’s Kinship model:</a:t>
            </a:r>
            <a:endParaRPr lang="en-US" altLang="en-US" sz="1600"/>
          </a:p>
        </p:txBody>
      </p:sp>
      <p:pic>
        <p:nvPicPr>
          <p:cNvPr id="6246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776413"/>
            <a:ext cx="5033963" cy="454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57163" y="222250"/>
            <a:ext cx="2653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Guiding Ideas:</a:t>
            </a:r>
          </a:p>
          <a:p>
            <a:pPr eaLnBrk="1" hangingPunct="1"/>
            <a:r>
              <a:rPr lang="en-US" altLang="en-US" sz="1200" b="1" dirty="0" smtClean="0"/>
              <a:t>Build </a:t>
            </a:r>
            <a:r>
              <a:rPr lang="en-US" altLang="en-US" sz="1200" b="1" dirty="0"/>
              <a:t>theory into the visualization</a:t>
            </a:r>
          </a:p>
        </p:txBody>
      </p:sp>
    </p:spTree>
    <p:extLst>
      <p:ext uri="{BB962C8B-B14F-4D97-AF65-F5344CB8AC3E}">
        <p14:creationId xmlns:p14="http://schemas.microsoft.com/office/powerpoint/2010/main" val="14286354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5"/>
          <p:cNvPicPr>
            <a:picLocks noChangeAspect="1" noChangeArrowheads="1"/>
          </p:cNvPicPr>
          <p:nvPr/>
        </p:nvPicPr>
        <p:blipFill>
          <a:blip r:embed="rId3">
            <a:extLst>
              <a:ext uri="{28A0092B-C50C-407E-A947-70E740481C1C}">
                <a14:useLocalDpi xmlns:a14="http://schemas.microsoft.com/office/drawing/2010/main" val="0"/>
              </a:ext>
            </a:extLst>
          </a:blip>
          <a:srcRect l="8810" r="5873" b="6938"/>
          <a:stretch>
            <a:fillRect/>
          </a:stretch>
        </p:blipFill>
        <p:spPr bwMode="auto">
          <a:xfrm>
            <a:off x="2076450" y="1582738"/>
            <a:ext cx="4714875"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 Box 7"/>
          <p:cNvSpPr txBox="1">
            <a:spLocks noChangeArrowheads="1"/>
          </p:cNvSpPr>
          <p:nvPr/>
        </p:nvSpPr>
        <p:spPr bwMode="auto">
          <a:xfrm>
            <a:off x="219075" y="822325"/>
            <a:ext cx="8385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scientists second rule has to be to look for regularity and exploit that for theory.  Consider as a good example, Harrison White’s Kinship model:</a:t>
            </a:r>
            <a:endParaRPr lang="en-US" altLang="en-US" sz="1600"/>
          </a:p>
        </p:txBody>
      </p:sp>
      <p:sp>
        <p:nvSpPr>
          <p:cNvPr id="63492" name="Text Box 8"/>
          <p:cNvSpPr txBox="1">
            <a:spLocks noChangeArrowheads="1"/>
          </p:cNvSpPr>
          <p:nvPr/>
        </p:nvSpPr>
        <p:spPr bwMode="auto">
          <a:xfrm>
            <a:off x="536575" y="6022975"/>
            <a:ext cx="8128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A powerful reduction of complexity; but at the cost of a particular perspective: Mom = Father’s Wife, for example.</a:t>
            </a:r>
          </a:p>
        </p:txBody>
      </p:sp>
      <p:sp>
        <p:nvSpPr>
          <p:cNvPr id="6" name="Rectangle 3"/>
          <p:cNvSpPr>
            <a:spLocks noChangeArrowheads="1"/>
          </p:cNvSpPr>
          <p:nvPr/>
        </p:nvSpPr>
        <p:spPr bwMode="auto">
          <a:xfrm>
            <a:off x="157163" y="222250"/>
            <a:ext cx="2653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Guiding Ideas:</a:t>
            </a:r>
          </a:p>
          <a:p>
            <a:pPr eaLnBrk="1" hangingPunct="1"/>
            <a:r>
              <a:rPr lang="en-US" altLang="en-US" sz="1200" b="1" dirty="0" smtClean="0"/>
              <a:t>Build </a:t>
            </a:r>
            <a:r>
              <a:rPr lang="en-US" altLang="en-US" sz="1200" b="1" dirty="0"/>
              <a:t>theory into the visualization</a:t>
            </a:r>
          </a:p>
        </p:txBody>
      </p:sp>
    </p:spTree>
    <p:extLst>
      <p:ext uri="{BB962C8B-B14F-4D97-AF65-F5344CB8AC3E}">
        <p14:creationId xmlns:p14="http://schemas.microsoft.com/office/powerpoint/2010/main" val="22454411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largecomp_noli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09600"/>
            <a:ext cx="701992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 Box 6"/>
          <p:cNvSpPr txBox="1">
            <a:spLocks noChangeArrowheads="1"/>
          </p:cNvSpPr>
          <p:nvPr/>
        </p:nvSpPr>
        <p:spPr bwMode="auto">
          <a:xfrm>
            <a:off x="152400" y="685800"/>
            <a:ext cx="1600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Abstraction helps – consider larger networks</a:t>
            </a:r>
          </a:p>
        </p:txBody>
      </p:sp>
      <p:sp>
        <p:nvSpPr>
          <p:cNvPr id="64516" name="Rectangle 3"/>
          <p:cNvSpPr>
            <a:spLocks noChangeArrowheads="1"/>
          </p:cNvSpPr>
          <p:nvPr/>
        </p:nvSpPr>
        <p:spPr bwMode="auto">
          <a:xfrm>
            <a:off x="157163" y="222250"/>
            <a:ext cx="32415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1: Density/Scale</a:t>
            </a:r>
            <a:endParaRPr lang="en-US" altLang="en-US" sz="1600" b="1" dirty="0"/>
          </a:p>
        </p:txBody>
      </p:sp>
    </p:spTree>
    <p:extLst>
      <p:ext uri="{BB962C8B-B14F-4D97-AF65-F5344CB8AC3E}">
        <p14:creationId xmlns:p14="http://schemas.microsoft.com/office/powerpoint/2010/main" val="27166752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largecomp_pooled2_contour1_overheadv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09600"/>
            <a:ext cx="7024688" cy="582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 Box 6"/>
          <p:cNvSpPr txBox="1">
            <a:spLocks noChangeArrowheads="1"/>
          </p:cNvSpPr>
          <p:nvPr/>
        </p:nvSpPr>
        <p:spPr bwMode="auto">
          <a:xfrm>
            <a:off x="152400" y="685800"/>
            <a:ext cx="1600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Abstraction helps – consider larger networks</a:t>
            </a:r>
          </a:p>
        </p:txBody>
      </p:sp>
      <p:sp>
        <p:nvSpPr>
          <p:cNvPr id="5" name="Rectangle 3"/>
          <p:cNvSpPr>
            <a:spLocks noChangeArrowheads="1"/>
          </p:cNvSpPr>
          <p:nvPr/>
        </p:nvSpPr>
        <p:spPr bwMode="auto">
          <a:xfrm>
            <a:off x="157163" y="222250"/>
            <a:ext cx="32415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1: Density/Scale</a:t>
            </a:r>
            <a:endParaRPr lang="en-US" altLang="en-US" sz="1600" b="1" dirty="0"/>
          </a:p>
        </p:txBody>
      </p:sp>
    </p:spTree>
    <p:extLst>
      <p:ext uri="{BB962C8B-B14F-4D97-AF65-F5344CB8AC3E}">
        <p14:creationId xmlns:p14="http://schemas.microsoft.com/office/powerpoint/2010/main" val="9606395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850" y="915098"/>
            <a:ext cx="6875720" cy="5729767"/>
          </a:xfrm>
          <a:prstGeom prst="rect">
            <a:avLst/>
          </a:prstGeom>
        </p:spPr>
      </p:pic>
      <p:sp>
        <p:nvSpPr>
          <p:cNvPr id="8" name="TextBox 7"/>
          <p:cNvSpPr txBox="1"/>
          <p:nvPr/>
        </p:nvSpPr>
        <p:spPr>
          <a:xfrm>
            <a:off x="0" y="6596390"/>
            <a:ext cx="2937022" cy="261610"/>
          </a:xfrm>
          <a:prstGeom prst="rect">
            <a:avLst/>
          </a:prstGeom>
          <a:noFill/>
        </p:spPr>
        <p:txBody>
          <a:bodyPr wrap="none" rtlCol="0">
            <a:spAutoFit/>
          </a:bodyPr>
          <a:lstStyle/>
          <a:p>
            <a:r>
              <a:rPr lang="en-US" sz="1100" dirty="0" smtClean="0"/>
              <a:t>2009 Social Science Journal co-citation similarity</a:t>
            </a:r>
            <a:endParaRPr lang="en-US" sz="1100" dirty="0"/>
          </a:p>
        </p:txBody>
      </p:sp>
      <p:sp>
        <p:nvSpPr>
          <p:cNvPr id="7" name="Rectangle 3"/>
          <p:cNvSpPr>
            <a:spLocks noChangeArrowheads="1"/>
          </p:cNvSpPr>
          <p:nvPr/>
        </p:nvSpPr>
        <p:spPr bwMode="auto">
          <a:xfrm>
            <a:off x="157163" y="222250"/>
            <a:ext cx="32415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1: Density/Scale</a:t>
            </a:r>
            <a:endParaRPr lang="en-US" altLang="en-US" sz="1600" b="1" dirty="0"/>
          </a:p>
        </p:txBody>
      </p:sp>
    </p:spTree>
    <p:extLst>
      <p:ext uri="{BB962C8B-B14F-4D97-AF65-F5344CB8AC3E}">
        <p14:creationId xmlns:p14="http://schemas.microsoft.com/office/powerpoint/2010/main" val="176082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6328"/>
          <a:stretch/>
        </p:blipFill>
        <p:spPr>
          <a:xfrm>
            <a:off x="1353072" y="622024"/>
            <a:ext cx="6218501" cy="5547867"/>
          </a:xfrm>
          <a:prstGeom prst="rect">
            <a:avLst/>
          </a:prstGeom>
        </p:spPr>
      </p:pic>
      <p:sp>
        <p:nvSpPr>
          <p:cNvPr id="4" name="TextBox 3"/>
          <p:cNvSpPr txBox="1"/>
          <p:nvPr/>
        </p:nvSpPr>
        <p:spPr>
          <a:xfrm>
            <a:off x="0" y="6596390"/>
            <a:ext cx="3063659" cy="261610"/>
          </a:xfrm>
          <a:prstGeom prst="rect">
            <a:avLst/>
          </a:prstGeom>
          <a:noFill/>
        </p:spPr>
        <p:txBody>
          <a:bodyPr wrap="none" rtlCol="0">
            <a:spAutoFit/>
          </a:bodyPr>
          <a:lstStyle/>
          <a:p>
            <a:r>
              <a:rPr lang="en-US" sz="1100" dirty="0" smtClean="0"/>
              <a:t>2009 Physical Science Journal co-citation similarity</a:t>
            </a:r>
            <a:endParaRPr lang="en-US" sz="1100" dirty="0"/>
          </a:p>
        </p:txBody>
      </p:sp>
      <p:sp>
        <p:nvSpPr>
          <p:cNvPr id="5" name="Rectangle 3"/>
          <p:cNvSpPr>
            <a:spLocks noChangeArrowheads="1"/>
          </p:cNvSpPr>
          <p:nvPr/>
        </p:nvSpPr>
        <p:spPr bwMode="auto">
          <a:xfrm>
            <a:off x="157163" y="222250"/>
            <a:ext cx="32415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1: Density/Scale</a:t>
            </a:r>
            <a:endParaRPr lang="en-US" altLang="en-US" sz="1600" b="1" dirty="0"/>
          </a:p>
        </p:txBody>
      </p:sp>
    </p:spTree>
    <p:extLst>
      <p:ext uri="{BB962C8B-B14F-4D97-AF65-F5344CB8AC3E}">
        <p14:creationId xmlns:p14="http://schemas.microsoft.com/office/powerpoint/2010/main" val="13675355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909" y="1269675"/>
            <a:ext cx="6714837" cy="5086269"/>
          </a:xfrm>
          <a:prstGeom prst="rect">
            <a:avLst/>
          </a:prstGeom>
        </p:spPr>
      </p:pic>
      <p:sp>
        <p:nvSpPr>
          <p:cNvPr id="7" name="Rectangle 6"/>
          <p:cNvSpPr/>
          <p:nvPr/>
        </p:nvSpPr>
        <p:spPr>
          <a:xfrm>
            <a:off x="0" y="6457890"/>
            <a:ext cx="7703127" cy="400110"/>
          </a:xfrm>
          <a:prstGeom prst="rect">
            <a:avLst/>
          </a:prstGeom>
        </p:spPr>
        <p:txBody>
          <a:bodyPr wrap="square">
            <a:spAutoFit/>
          </a:bodyPr>
          <a:lstStyle/>
          <a:p>
            <a:r>
              <a:rPr lang="en-US" sz="1000" dirty="0" smtClean="0"/>
              <a:t>Borrett, Stuart R., James Moody &amp; Achim Edelmann. 2014. “The Rise of Network Ecology: Maps of the topic diversity and scientific collaboration”  </a:t>
            </a:r>
            <a:r>
              <a:rPr lang="en-US" sz="1000" i="1" dirty="0" smtClean="0"/>
              <a:t>Ecological Modeling </a:t>
            </a:r>
            <a:r>
              <a:rPr lang="en-US" sz="1000" dirty="0" smtClean="0"/>
              <a:t>(DOI: 10.1016/j.ecolmodel.2014.02.019)</a:t>
            </a:r>
            <a:endParaRPr lang="en-US" sz="1000" dirty="0"/>
          </a:p>
        </p:txBody>
      </p:sp>
      <p:sp>
        <p:nvSpPr>
          <p:cNvPr id="8" name="TextBox 7"/>
          <p:cNvSpPr txBox="1"/>
          <p:nvPr/>
        </p:nvSpPr>
        <p:spPr>
          <a:xfrm>
            <a:off x="3094181" y="868218"/>
            <a:ext cx="2783070" cy="369332"/>
          </a:xfrm>
          <a:prstGeom prst="rect">
            <a:avLst/>
          </a:prstGeom>
          <a:noFill/>
        </p:spPr>
        <p:txBody>
          <a:bodyPr wrap="none" rtlCol="0">
            <a:spAutoFit/>
          </a:bodyPr>
          <a:lstStyle/>
          <a:p>
            <a:r>
              <a:rPr lang="en-US" dirty="0" smtClean="0"/>
              <a:t>Network Ecology Topic Map</a:t>
            </a:r>
            <a:endParaRPr lang="en-US" dirty="0"/>
          </a:p>
        </p:txBody>
      </p:sp>
      <p:sp>
        <p:nvSpPr>
          <p:cNvPr id="9" name="Rectangle 3"/>
          <p:cNvSpPr>
            <a:spLocks noChangeArrowheads="1"/>
          </p:cNvSpPr>
          <p:nvPr/>
        </p:nvSpPr>
        <p:spPr bwMode="auto">
          <a:xfrm>
            <a:off x="157163" y="222250"/>
            <a:ext cx="32415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1: Density/Scale</a:t>
            </a:r>
            <a:endParaRPr lang="en-US" altLang="en-US" sz="1600" b="1" dirty="0"/>
          </a:p>
        </p:txBody>
      </p:sp>
    </p:spTree>
    <p:extLst>
      <p:ext uri="{BB962C8B-B14F-4D97-AF65-F5344CB8AC3E}">
        <p14:creationId xmlns:p14="http://schemas.microsoft.com/office/powerpoint/2010/main" val="18570807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157163" y="198438"/>
            <a:ext cx="31341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Static, Dynamic &amp; Interactive</a:t>
            </a:r>
            <a:endParaRPr lang="en-US" altLang="en-US" dirty="0"/>
          </a:p>
        </p:txBody>
      </p:sp>
      <p:sp>
        <p:nvSpPr>
          <p:cNvPr id="5" name="Rectangle 4"/>
          <p:cNvSpPr/>
          <p:nvPr/>
        </p:nvSpPr>
        <p:spPr>
          <a:xfrm>
            <a:off x="0" y="6581001"/>
            <a:ext cx="6134100" cy="276999"/>
          </a:xfrm>
          <a:prstGeom prst="rect">
            <a:avLst/>
          </a:prstGeom>
        </p:spPr>
        <p:txBody>
          <a:bodyPr wrap="square">
            <a:spAutoFit/>
          </a:bodyPr>
          <a:lstStyle/>
          <a:p>
            <a:r>
              <a:rPr lang="en-US" sz="1200" dirty="0">
                <a:hlinkClick r:id="rId2"/>
              </a:rPr>
              <a:t>http://www.soc.duke.edu/~</a:t>
            </a:r>
            <a:r>
              <a:rPr lang="en-US" sz="1200" dirty="0" smtClean="0">
                <a:hlinkClick r:id="rId2"/>
              </a:rPr>
              <a:t>jmoody77/scimaps/DukePhdComm/comm2.htm</a:t>
            </a:r>
            <a:r>
              <a:rPr lang="en-US" sz="1200" dirty="0" smtClean="0"/>
              <a:t> </a:t>
            </a:r>
            <a:endParaRPr lang="en-US" sz="1200"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5125" t="2272" r="1625" b="6035"/>
          <a:stretch/>
        </p:blipFill>
        <p:spPr>
          <a:xfrm>
            <a:off x="422910" y="567770"/>
            <a:ext cx="8484246" cy="6095920"/>
          </a:xfrm>
          <a:prstGeom prst="rect">
            <a:avLst/>
          </a:prstGeom>
        </p:spPr>
      </p:pic>
    </p:spTree>
    <p:extLst>
      <p:ext uri="{BB962C8B-B14F-4D97-AF65-F5344CB8AC3E}">
        <p14:creationId xmlns:p14="http://schemas.microsoft.com/office/powerpoint/2010/main" val="26048229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3"/>
          <p:cNvSpPr txBox="1">
            <a:spLocks noChangeArrowheads="1"/>
          </p:cNvSpPr>
          <p:nvPr/>
        </p:nvSpPr>
        <p:spPr bwMode="auto">
          <a:xfrm>
            <a:off x="152400" y="685800"/>
            <a:ext cx="1600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Abstraction helps – consider dense networks</a:t>
            </a:r>
          </a:p>
        </p:txBody>
      </p:sp>
      <p:pic>
        <p:nvPicPr>
          <p:cNvPr id="67588" name="Picture 6"/>
          <p:cNvPicPr>
            <a:picLocks noChangeAspect="1" noChangeArrowheads="1"/>
          </p:cNvPicPr>
          <p:nvPr/>
        </p:nvPicPr>
        <p:blipFill>
          <a:blip r:embed="rId2">
            <a:extLst>
              <a:ext uri="{28A0092B-C50C-407E-A947-70E740481C1C}">
                <a14:useLocalDpi xmlns:a14="http://schemas.microsoft.com/office/drawing/2010/main" val="0"/>
              </a:ext>
            </a:extLst>
          </a:blip>
          <a:srcRect l="4575" t="9013" r="5011" b="4066"/>
          <a:stretch>
            <a:fillRect/>
          </a:stretch>
        </p:blipFill>
        <p:spPr bwMode="auto">
          <a:xfrm>
            <a:off x="2166938" y="1208088"/>
            <a:ext cx="5203825"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Box 9"/>
          <p:cNvSpPr txBox="1">
            <a:spLocks noChangeArrowheads="1"/>
          </p:cNvSpPr>
          <p:nvPr/>
        </p:nvSpPr>
        <p:spPr bwMode="auto">
          <a:xfrm>
            <a:off x="2921000" y="830263"/>
            <a:ext cx="3514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Co-voting similarity, 109</a:t>
            </a:r>
            <a:r>
              <a:rPr lang="en-US" altLang="en-US" baseline="30000"/>
              <a:t>th</a:t>
            </a:r>
            <a:r>
              <a:rPr lang="en-US" altLang="en-US"/>
              <a:t> senate</a:t>
            </a:r>
          </a:p>
        </p:txBody>
      </p:sp>
      <p:sp>
        <p:nvSpPr>
          <p:cNvPr id="6" name="Rectangle 5"/>
          <p:cNvSpPr>
            <a:spLocks noChangeArrowheads="1"/>
          </p:cNvSpPr>
          <p:nvPr/>
        </p:nvSpPr>
        <p:spPr bwMode="auto">
          <a:xfrm>
            <a:off x="157163" y="222250"/>
            <a:ext cx="32415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1: Density/Scale</a:t>
            </a:r>
            <a:endParaRPr lang="en-US" altLang="en-US" sz="1600" b="1" dirty="0"/>
          </a:p>
        </p:txBody>
      </p:sp>
    </p:spTree>
    <p:extLst>
      <p:ext uri="{BB962C8B-B14F-4D97-AF65-F5344CB8AC3E}">
        <p14:creationId xmlns:p14="http://schemas.microsoft.com/office/powerpoint/2010/main" val="20357683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ext Box 8"/>
          <p:cNvSpPr txBox="1">
            <a:spLocks noChangeArrowheads="1"/>
          </p:cNvSpPr>
          <p:nvPr/>
        </p:nvSpPr>
        <p:spPr bwMode="auto">
          <a:xfrm>
            <a:off x="152400" y="685800"/>
            <a:ext cx="1600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Abstraction helps – consider dense networks – </a:t>
            </a:r>
          </a:p>
        </p:txBody>
      </p:sp>
      <p:sp>
        <p:nvSpPr>
          <p:cNvPr id="68612" name="TextBox 10"/>
          <p:cNvSpPr txBox="1">
            <a:spLocks noChangeArrowheads="1"/>
          </p:cNvSpPr>
          <p:nvPr/>
        </p:nvSpPr>
        <p:spPr bwMode="auto">
          <a:xfrm>
            <a:off x="2921000" y="830263"/>
            <a:ext cx="3514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Co-voting similarity, 109</a:t>
            </a:r>
            <a:r>
              <a:rPr lang="en-US" altLang="en-US" baseline="30000"/>
              <a:t>th</a:t>
            </a:r>
            <a:r>
              <a:rPr lang="en-US" altLang="en-US"/>
              <a:t> senate</a:t>
            </a:r>
          </a:p>
        </p:txBody>
      </p:sp>
      <p:pic>
        <p:nvPicPr>
          <p:cNvPr id="68613" name="Picture 5" descr="sen109_perm_bw.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91671" y="1244600"/>
            <a:ext cx="5085441"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157163" y="222250"/>
            <a:ext cx="32415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1: Density/Scale</a:t>
            </a:r>
            <a:endParaRPr lang="en-US" altLang="en-US" sz="1600" b="1" dirty="0"/>
          </a:p>
        </p:txBody>
      </p:sp>
      <p:sp>
        <p:nvSpPr>
          <p:cNvPr id="2" name="Rectangle 1"/>
          <p:cNvSpPr/>
          <p:nvPr/>
        </p:nvSpPr>
        <p:spPr>
          <a:xfrm>
            <a:off x="152853" y="6381234"/>
            <a:ext cx="4636847" cy="369332"/>
          </a:xfrm>
          <a:prstGeom prst="rect">
            <a:avLst/>
          </a:prstGeom>
        </p:spPr>
        <p:txBody>
          <a:bodyPr wrap="none">
            <a:spAutoFit/>
          </a:bodyPr>
          <a:lstStyle/>
          <a:p>
            <a:r>
              <a:rPr lang="en-US" dirty="0" smtClean="0">
                <a:hlinkClick r:id="rId4"/>
              </a:rPr>
              <a:t>See also:  https</a:t>
            </a:r>
            <a:r>
              <a:rPr lang="en-US" dirty="0">
                <a:hlinkClick r:id="rId4"/>
              </a:rPr>
              <a:t>://bost.ocks.org/mike/miserables</a:t>
            </a:r>
            <a:r>
              <a:rPr lang="en-US" dirty="0" smtClean="0">
                <a:hlinkClick r:id="rId4"/>
              </a:rPr>
              <a:t>/</a:t>
            </a:r>
            <a:endParaRPr lang="en-US" dirty="0"/>
          </a:p>
        </p:txBody>
      </p:sp>
    </p:spTree>
    <p:extLst>
      <p:ext uri="{BB962C8B-B14F-4D97-AF65-F5344CB8AC3E}">
        <p14:creationId xmlns:p14="http://schemas.microsoft.com/office/powerpoint/2010/main" val="23683729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5"/>
          <p:cNvSpPr txBox="1">
            <a:spLocks noChangeArrowheads="1"/>
          </p:cNvSpPr>
          <p:nvPr/>
        </p:nvSpPr>
        <p:spPr bwMode="auto">
          <a:xfrm>
            <a:off x="582613" y="6081713"/>
            <a:ext cx="8169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Or early representations of organizational relations (1921)</a:t>
            </a:r>
          </a:p>
        </p:txBody>
      </p:sp>
      <p:pic>
        <p:nvPicPr>
          <p:cNvPr id="1536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1635125"/>
            <a:ext cx="5862638"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 Box 7"/>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15365" name="Text Box 9"/>
          <p:cNvSpPr txBox="1">
            <a:spLocks noChangeArrowheads="1"/>
          </p:cNvSpPr>
          <p:nvPr/>
        </p:nvSpPr>
        <p:spPr bwMode="auto">
          <a:xfrm>
            <a:off x="300038" y="812800"/>
            <a:ext cx="7648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study of networks has depended on a visual thinking since the beginning:</a:t>
            </a:r>
          </a:p>
        </p:txBody>
      </p:sp>
      <p:sp>
        <p:nvSpPr>
          <p:cNvPr id="15366" name="Text Box 10"/>
          <p:cNvSpPr txBox="1">
            <a:spLocks noChangeArrowheads="1"/>
          </p:cNvSpPr>
          <p:nvPr/>
        </p:nvSpPr>
        <p:spPr bwMode="auto">
          <a:xfrm>
            <a:off x="298450" y="481013"/>
            <a:ext cx="1736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Promising Foundations</a:t>
            </a:r>
          </a:p>
        </p:txBody>
      </p:sp>
    </p:spTree>
    <p:extLst>
      <p:ext uri="{BB962C8B-B14F-4D97-AF65-F5344CB8AC3E}">
        <p14:creationId xmlns:p14="http://schemas.microsoft.com/office/powerpoint/2010/main" val="2912989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0" y="739775"/>
            <a:ext cx="36798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dirty="0"/>
              <a:t>The traditional network diffusion image is the logistic curve.  Consider Coleman, Katz and </a:t>
            </a:r>
            <a:r>
              <a:rPr lang="en-US" altLang="en-US" sz="1600" dirty="0" err="1"/>
              <a:t>Menzel</a:t>
            </a:r>
            <a:r>
              <a:rPr lang="en-US" altLang="en-US" sz="1600" dirty="0"/>
              <a:t> (1957):</a:t>
            </a:r>
          </a:p>
        </p:txBody>
      </p:sp>
      <p:sp>
        <p:nvSpPr>
          <p:cNvPr id="71684" name="Text Box 9"/>
          <p:cNvSpPr txBox="1">
            <a:spLocks noChangeArrowheads="1"/>
          </p:cNvSpPr>
          <p:nvPr/>
        </p:nvSpPr>
        <p:spPr bwMode="auto">
          <a:xfrm>
            <a:off x="190500" y="2295525"/>
            <a:ext cx="3330575"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These curves count the cumulative number of “adopters” by time, but don’t express much about network structure, because they aggregate across all transmissions.</a:t>
            </a:r>
          </a:p>
          <a:p>
            <a:pPr eaLnBrk="1" hangingPunct="1"/>
            <a:endParaRPr lang="en-US" altLang="en-US" sz="1600"/>
          </a:p>
          <a:p>
            <a:pPr eaLnBrk="1" hangingPunct="1"/>
            <a:r>
              <a:rPr lang="en-US" altLang="en-US" sz="1600"/>
              <a:t>That is, they show an aggregate outcome without really identifying a social process.</a:t>
            </a:r>
          </a:p>
        </p:txBody>
      </p:sp>
      <p:pic>
        <p:nvPicPr>
          <p:cNvPr id="7168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513" y="665163"/>
            <a:ext cx="5018087"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157163" y="222250"/>
            <a:ext cx="499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2: Spread over a dynamic network</a:t>
            </a:r>
            <a:endParaRPr lang="en-US" altLang="en-US" sz="1600" b="1" dirty="0"/>
          </a:p>
        </p:txBody>
      </p:sp>
    </p:spTree>
    <p:extLst>
      <p:ext uri="{BB962C8B-B14F-4D97-AF65-F5344CB8AC3E}">
        <p14:creationId xmlns:p14="http://schemas.microsoft.com/office/powerpoint/2010/main" val="27975941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219075" y="708025"/>
            <a:ext cx="83851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An alternative is to think of a network trace as the likely number reached from any given node, where “likely” is determined either by an edge transmission p(transfer|dist) or simple distance (geodesic), and follow each starting node. </a:t>
            </a:r>
          </a:p>
        </p:txBody>
      </p:sp>
      <p:pic>
        <p:nvPicPr>
          <p:cNvPr id="727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1528763"/>
            <a:ext cx="7716837"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Text Box 5"/>
          <p:cNvSpPr txBox="1">
            <a:spLocks noChangeArrowheads="1"/>
          </p:cNvSpPr>
          <p:nvPr/>
        </p:nvSpPr>
        <p:spPr bwMode="auto">
          <a:xfrm>
            <a:off x="1524000" y="1676400"/>
            <a:ext cx="18446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solidFill>
                  <a:srgbClr val="000000"/>
                </a:solidFill>
              </a:rPr>
              <a:t>Trace Curves: Number reachable at each step</a:t>
            </a:r>
          </a:p>
        </p:txBody>
      </p:sp>
      <p:sp>
        <p:nvSpPr>
          <p:cNvPr id="6" name="Text Box 8"/>
          <p:cNvSpPr txBox="1">
            <a:spLocks noChangeArrowheads="1"/>
          </p:cNvSpPr>
          <p:nvPr/>
        </p:nvSpPr>
        <p:spPr bwMode="auto">
          <a:xfrm>
            <a:off x="5913438" y="2717800"/>
            <a:ext cx="2097087" cy="2862263"/>
          </a:xfrm>
          <a:prstGeom prst="rect">
            <a:avLst/>
          </a:prstGeom>
          <a:solidFill>
            <a:srgbClr val="FFFFF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solidFill>
                  <a:srgbClr val="000000"/>
                </a:solidFill>
              </a:rPr>
              <a:t>The collection of curves is useful, to either compare to a null hypothesis or to contextualize an observed epidemic.  Curves are simple to use, as we have good statistical measures of their shape.</a:t>
            </a:r>
          </a:p>
          <a:p>
            <a:pPr eaLnBrk="1" hangingPunct="1"/>
            <a:endParaRPr lang="en-US" altLang="en-US" sz="1200">
              <a:solidFill>
                <a:srgbClr val="000000"/>
              </a:solidFill>
            </a:endParaRPr>
          </a:p>
          <a:p>
            <a:pPr eaLnBrk="1" hangingPunct="1"/>
            <a:endParaRPr lang="en-US" altLang="en-US" sz="1200">
              <a:solidFill>
                <a:srgbClr val="000000"/>
              </a:solidFill>
            </a:endParaRPr>
          </a:p>
          <a:p>
            <a:pPr eaLnBrk="1" hangingPunct="1"/>
            <a:r>
              <a:rPr lang="en-US" altLang="en-US" sz="1200">
                <a:solidFill>
                  <a:srgbClr val="000000"/>
                </a:solidFill>
              </a:rPr>
              <a:t>But they are still one-step removed from the network itself, so how might we incorporate this information into the network?</a:t>
            </a:r>
          </a:p>
        </p:txBody>
      </p:sp>
      <p:sp>
        <p:nvSpPr>
          <p:cNvPr id="7" name="Rectangle 6"/>
          <p:cNvSpPr>
            <a:spLocks noChangeArrowheads="1"/>
          </p:cNvSpPr>
          <p:nvPr/>
        </p:nvSpPr>
        <p:spPr bwMode="auto">
          <a:xfrm>
            <a:off x="157163" y="222250"/>
            <a:ext cx="499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2: Spread over a dynamic network</a:t>
            </a:r>
            <a:endParaRPr lang="en-US" altLang="en-US" sz="1600" b="1" dirty="0"/>
          </a:p>
        </p:txBody>
      </p:sp>
    </p:spTree>
    <p:extLst>
      <p:ext uri="{BB962C8B-B14F-4D97-AF65-F5344CB8AC3E}">
        <p14:creationId xmlns:p14="http://schemas.microsoft.com/office/powerpoint/2010/main" val="3861659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2" descr="S13_diffusionClumpyK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6313" y="1449388"/>
            <a:ext cx="49149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0" name="Text Box 8"/>
          <p:cNvSpPr txBox="1">
            <a:spLocks noChangeArrowheads="1"/>
          </p:cNvSpPr>
          <p:nvPr/>
        </p:nvSpPr>
        <p:spPr bwMode="auto">
          <a:xfrm>
            <a:off x="6167438" y="1885950"/>
            <a:ext cx="26495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t>But is hard when the graph is not simple.</a:t>
            </a:r>
          </a:p>
          <a:p>
            <a:pPr eaLnBrk="1" hangingPunct="1"/>
            <a:endParaRPr lang="en-US" altLang="en-US" sz="1400"/>
          </a:p>
          <a:p>
            <a:pPr eaLnBrk="1" hangingPunct="1"/>
            <a:r>
              <a:rPr lang="en-US" altLang="en-US" sz="1400"/>
              <a:t>How might we capture the relevant aspects of diffusion in a network of &gt;10,000 nodes?</a:t>
            </a:r>
          </a:p>
        </p:txBody>
      </p:sp>
      <p:sp>
        <p:nvSpPr>
          <p:cNvPr id="74756" name="Text Box 9"/>
          <p:cNvSpPr txBox="1">
            <a:spLocks noChangeArrowheads="1"/>
          </p:cNvSpPr>
          <p:nvPr/>
        </p:nvSpPr>
        <p:spPr bwMode="auto">
          <a:xfrm>
            <a:off x="2152650" y="5395913"/>
            <a:ext cx="885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000">
                <a:solidFill>
                  <a:srgbClr val="000000"/>
                </a:solidFill>
              </a:rPr>
              <a:t>Non-adopter</a:t>
            </a:r>
          </a:p>
        </p:txBody>
      </p:sp>
      <p:sp>
        <p:nvSpPr>
          <p:cNvPr id="74757" name="Line 10"/>
          <p:cNvSpPr>
            <a:spLocks noChangeShapeType="1"/>
          </p:cNvSpPr>
          <p:nvPr/>
        </p:nvSpPr>
        <p:spPr bwMode="auto">
          <a:xfrm flipH="1" flipV="1">
            <a:off x="2124075" y="5292725"/>
            <a:ext cx="152400" cy="163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758" name="Text Box 13"/>
          <p:cNvSpPr txBox="1">
            <a:spLocks noChangeArrowheads="1"/>
          </p:cNvSpPr>
          <p:nvPr/>
        </p:nvSpPr>
        <p:spPr bwMode="auto">
          <a:xfrm>
            <a:off x="1384300" y="4508500"/>
            <a:ext cx="584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000" dirty="0">
                <a:solidFill>
                  <a:srgbClr val="000000"/>
                </a:solidFill>
              </a:rPr>
              <a:t>Source</a:t>
            </a:r>
          </a:p>
        </p:txBody>
      </p:sp>
      <p:sp>
        <p:nvSpPr>
          <p:cNvPr id="74759" name="Line 14"/>
          <p:cNvSpPr>
            <a:spLocks noChangeShapeType="1"/>
          </p:cNvSpPr>
          <p:nvPr/>
        </p:nvSpPr>
        <p:spPr bwMode="auto">
          <a:xfrm flipV="1">
            <a:off x="1909763" y="4613275"/>
            <a:ext cx="436562" cy="190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760" name="Text Box 2"/>
          <p:cNvSpPr txBox="1">
            <a:spLocks noChangeArrowheads="1"/>
          </p:cNvSpPr>
          <p:nvPr/>
        </p:nvSpPr>
        <p:spPr bwMode="auto">
          <a:xfrm>
            <a:off x="838200" y="708025"/>
            <a:ext cx="77660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If your goal is to map an observed transmission process across a fixed network, node coloring can be effective.  </a:t>
            </a:r>
          </a:p>
        </p:txBody>
      </p:sp>
      <p:sp>
        <p:nvSpPr>
          <p:cNvPr id="10" name="Rectangle 9"/>
          <p:cNvSpPr>
            <a:spLocks noChangeArrowheads="1"/>
          </p:cNvSpPr>
          <p:nvPr/>
        </p:nvSpPr>
        <p:spPr bwMode="auto">
          <a:xfrm>
            <a:off x="157163" y="222250"/>
            <a:ext cx="499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2: Spread over a dynamic network</a:t>
            </a:r>
            <a:endParaRPr lang="en-US" altLang="en-US" sz="1600" b="1" dirty="0"/>
          </a:p>
        </p:txBody>
      </p:sp>
    </p:spTree>
    <p:extLst>
      <p:ext uri="{BB962C8B-B14F-4D97-AF65-F5344CB8AC3E}">
        <p14:creationId xmlns:p14="http://schemas.microsoft.com/office/powerpoint/2010/main" val="1261161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6" descr="AJPH_racOneDay"/>
          <p:cNvPicPr>
            <a:picLocks noChangeAspect="1" noChangeArrowheads="1"/>
          </p:cNvPicPr>
          <p:nvPr/>
        </p:nvPicPr>
        <p:blipFill>
          <a:blip r:embed="rId3">
            <a:extLst>
              <a:ext uri="{28A0092B-C50C-407E-A947-70E740481C1C}">
                <a14:useLocalDpi xmlns:a14="http://schemas.microsoft.com/office/drawing/2010/main" val="0"/>
              </a:ext>
            </a:extLst>
          </a:blip>
          <a:srcRect t="6786"/>
          <a:stretch>
            <a:fillRect/>
          </a:stretch>
        </p:blipFill>
        <p:spPr bwMode="auto">
          <a:xfrm>
            <a:off x="1789113" y="1268413"/>
            <a:ext cx="4854575" cy="511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 Box 2"/>
          <p:cNvSpPr txBox="1">
            <a:spLocks noChangeArrowheads="1"/>
          </p:cNvSpPr>
          <p:nvPr/>
        </p:nvSpPr>
        <p:spPr bwMode="auto">
          <a:xfrm>
            <a:off x="838200" y="708025"/>
            <a:ext cx="776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Start with Context:  Next a snapshot of a single day (limited to time-relevant)</a:t>
            </a:r>
          </a:p>
        </p:txBody>
      </p:sp>
      <p:sp>
        <p:nvSpPr>
          <p:cNvPr id="5" name="Rectangle 4"/>
          <p:cNvSpPr>
            <a:spLocks noChangeArrowheads="1"/>
          </p:cNvSpPr>
          <p:nvPr/>
        </p:nvSpPr>
        <p:spPr bwMode="auto">
          <a:xfrm>
            <a:off x="157163" y="222250"/>
            <a:ext cx="499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2: Spread over a dynamic network</a:t>
            </a:r>
            <a:endParaRPr lang="en-US" altLang="en-US" sz="1600" b="1" dirty="0"/>
          </a:p>
        </p:txBody>
      </p:sp>
    </p:spTree>
    <p:extLst>
      <p:ext uri="{BB962C8B-B14F-4D97-AF65-F5344CB8AC3E}">
        <p14:creationId xmlns:p14="http://schemas.microsoft.com/office/powerpoint/2010/main" val="18448850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7"/>
          <p:cNvSpPr txBox="1">
            <a:spLocks noChangeArrowheads="1"/>
          </p:cNvSpPr>
          <p:nvPr/>
        </p:nvSpPr>
        <p:spPr bwMode="auto">
          <a:xfrm>
            <a:off x="6013450" y="1671638"/>
            <a:ext cx="237331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Space-Based layout of the transmission flow; shows diffusion penetrates the full space, but little else…</a:t>
            </a:r>
          </a:p>
        </p:txBody>
      </p:sp>
      <p:pic>
        <p:nvPicPr>
          <p:cNvPr id="78851" name="Picture 9" descr="AJPH_infpa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1241425"/>
            <a:ext cx="45720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 Box 2"/>
          <p:cNvSpPr txBox="1">
            <a:spLocks noChangeArrowheads="1"/>
          </p:cNvSpPr>
          <p:nvPr/>
        </p:nvSpPr>
        <p:spPr bwMode="auto">
          <a:xfrm>
            <a:off x="782638" y="792163"/>
            <a:ext cx="7766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Start with Context:  Now follow only the diffusion paths</a:t>
            </a:r>
          </a:p>
        </p:txBody>
      </p:sp>
      <p:sp>
        <p:nvSpPr>
          <p:cNvPr id="6" name="Rectangle 5"/>
          <p:cNvSpPr>
            <a:spLocks noChangeArrowheads="1"/>
          </p:cNvSpPr>
          <p:nvPr/>
        </p:nvSpPr>
        <p:spPr bwMode="auto">
          <a:xfrm>
            <a:off x="157163" y="222250"/>
            <a:ext cx="499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2: Spread over a dynamic network</a:t>
            </a:r>
            <a:endParaRPr lang="en-US" altLang="en-US" sz="1600" b="1" dirty="0"/>
          </a:p>
        </p:txBody>
      </p:sp>
    </p:spTree>
    <p:extLst>
      <p:ext uri="{BB962C8B-B14F-4D97-AF65-F5344CB8AC3E}">
        <p14:creationId xmlns:p14="http://schemas.microsoft.com/office/powerpoint/2010/main" val="6273934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5"/>
          <p:cNvSpPr txBox="1">
            <a:spLocks noChangeArrowheads="1"/>
          </p:cNvSpPr>
          <p:nvPr/>
        </p:nvSpPr>
        <p:spPr bwMode="auto">
          <a:xfrm>
            <a:off x="7234238" y="1217613"/>
            <a:ext cx="1692275"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t>Tree Based Layout.  </a:t>
            </a:r>
          </a:p>
          <a:p>
            <a:pPr eaLnBrk="1" hangingPunct="1"/>
            <a:endParaRPr lang="en-US" altLang="en-US" sz="1400"/>
          </a:p>
          <a:p>
            <a:pPr eaLnBrk="1" hangingPunct="1"/>
            <a:r>
              <a:rPr lang="en-US" altLang="en-US" sz="1400"/>
              <a:t>Since concurrency is an edge property, we color the edges by the concurrency status of the tie…</a:t>
            </a:r>
          </a:p>
        </p:txBody>
      </p:sp>
      <p:pic>
        <p:nvPicPr>
          <p:cNvPr id="79875" name="Picture 6" descr="concurrent_trans_ed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1223963"/>
            <a:ext cx="6740525" cy="51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Box 2"/>
          <p:cNvSpPr txBox="1">
            <a:spLocks noChangeArrowheads="1"/>
          </p:cNvSpPr>
          <p:nvPr/>
        </p:nvSpPr>
        <p:spPr bwMode="auto">
          <a:xfrm>
            <a:off x="782638" y="792163"/>
            <a:ext cx="7766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Start with Context:  Now follow only the diffusion paths</a:t>
            </a:r>
          </a:p>
        </p:txBody>
      </p:sp>
      <p:sp>
        <p:nvSpPr>
          <p:cNvPr id="6" name="Rectangle 5"/>
          <p:cNvSpPr>
            <a:spLocks noChangeArrowheads="1"/>
          </p:cNvSpPr>
          <p:nvPr/>
        </p:nvSpPr>
        <p:spPr bwMode="auto">
          <a:xfrm>
            <a:off x="157163" y="222250"/>
            <a:ext cx="499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2: Spread over a dynamic network</a:t>
            </a:r>
            <a:endParaRPr lang="en-US" altLang="en-US" sz="1600" b="1" dirty="0"/>
          </a:p>
        </p:txBody>
      </p:sp>
    </p:spTree>
    <p:extLst>
      <p:ext uri="{BB962C8B-B14F-4D97-AF65-F5344CB8AC3E}">
        <p14:creationId xmlns:p14="http://schemas.microsoft.com/office/powerpoint/2010/main" val="5658179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p:cNvSpPr txBox="1">
            <a:spLocks noChangeArrowheads="1"/>
          </p:cNvSpPr>
          <p:nvPr/>
        </p:nvSpPr>
        <p:spPr bwMode="auto">
          <a:xfrm>
            <a:off x="7243763" y="1217613"/>
            <a:ext cx="1692275"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t>Tree Based Layout.  </a:t>
            </a:r>
          </a:p>
          <a:p>
            <a:pPr eaLnBrk="1" hangingPunct="1"/>
            <a:endParaRPr lang="en-US" altLang="en-US" sz="1400"/>
          </a:p>
          <a:p>
            <a:pPr eaLnBrk="1" hangingPunct="1"/>
            <a:r>
              <a:rPr lang="en-US" altLang="en-US" sz="1400"/>
              <a:t>..but since the path carries the infection, we highlight the cumulative effect of concurrency by noting any place where a transmission would have been impossible were it not for an earlier concurrent edge.</a:t>
            </a:r>
          </a:p>
          <a:p>
            <a:pPr eaLnBrk="1" hangingPunct="1"/>
            <a:endParaRPr lang="en-US" altLang="en-US" sz="1400"/>
          </a:p>
          <a:p>
            <a:pPr eaLnBrk="1" hangingPunct="1"/>
            <a:r>
              <a:rPr lang="en-US" altLang="en-US" sz="1400"/>
              <a:t>This is one way to deal with the importance of network dynamics.</a:t>
            </a:r>
          </a:p>
        </p:txBody>
      </p:sp>
      <p:pic>
        <p:nvPicPr>
          <p:cNvPr id="80899" name="Picture 6" descr="concurrent_trans_pa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233488"/>
            <a:ext cx="6732587"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Text Box 2"/>
          <p:cNvSpPr txBox="1">
            <a:spLocks noChangeArrowheads="1"/>
          </p:cNvSpPr>
          <p:nvPr/>
        </p:nvSpPr>
        <p:spPr bwMode="auto">
          <a:xfrm>
            <a:off x="782638" y="792163"/>
            <a:ext cx="7766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Start with Context:  Now follow only the diffusion paths</a:t>
            </a:r>
          </a:p>
        </p:txBody>
      </p:sp>
      <p:sp>
        <p:nvSpPr>
          <p:cNvPr id="6" name="Rectangle 5"/>
          <p:cNvSpPr>
            <a:spLocks noChangeArrowheads="1"/>
          </p:cNvSpPr>
          <p:nvPr/>
        </p:nvSpPr>
        <p:spPr bwMode="auto">
          <a:xfrm>
            <a:off x="157163" y="222250"/>
            <a:ext cx="499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2: Spread over a dynamic network</a:t>
            </a:r>
            <a:endParaRPr lang="en-US" altLang="en-US" sz="1600" b="1" dirty="0"/>
          </a:p>
        </p:txBody>
      </p:sp>
    </p:spTree>
    <p:extLst>
      <p:ext uri="{BB962C8B-B14F-4D97-AF65-F5344CB8AC3E}">
        <p14:creationId xmlns:p14="http://schemas.microsoft.com/office/powerpoint/2010/main" val="28478494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157288" y="1166813"/>
            <a:ext cx="5578475" cy="531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923" name="Text Box 4"/>
          <p:cNvSpPr txBox="1">
            <a:spLocks noChangeArrowheads="1"/>
          </p:cNvSpPr>
          <p:nvPr/>
        </p:nvSpPr>
        <p:spPr bwMode="auto">
          <a:xfrm>
            <a:off x="7075488" y="1595438"/>
            <a:ext cx="169227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t>An alternative version, here including non-transmission edges amongst the transmission set.</a:t>
            </a:r>
          </a:p>
        </p:txBody>
      </p:sp>
      <p:pic>
        <p:nvPicPr>
          <p:cNvPr id="81924" name="Picture 7" descr="transmission_streams1_rac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155700"/>
            <a:ext cx="5430838" cy="51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2"/>
          <p:cNvSpPr txBox="1">
            <a:spLocks noChangeArrowheads="1"/>
          </p:cNvSpPr>
          <p:nvPr/>
        </p:nvSpPr>
        <p:spPr bwMode="auto">
          <a:xfrm>
            <a:off x="782638" y="792163"/>
            <a:ext cx="7766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Start with Context:  Now follow only the diffusion paths</a:t>
            </a:r>
          </a:p>
        </p:txBody>
      </p:sp>
      <p:sp>
        <p:nvSpPr>
          <p:cNvPr id="8" name="Rectangle 7"/>
          <p:cNvSpPr>
            <a:spLocks noChangeArrowheads="1"/>
          </p:cNvSpPr>
          <p:nvPr/>
        </p:nvSpPr>
        <p:spPr bwMode="auto">
          <a:xfrm>
            <a:off x="157163" y="222250"/>
            <a:ext cx="499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b="1" dirty="0" smtClean="0"/>
              <a:t>Basic Problem 2: Spread over a dynamic network</a:t>
            </a:r>
            <a:endParaRPr lang="en-US" altLang="en-US" sz="1600" b="1" dirty="0"/>
          </a:p>
        </p:txBody>
      </p:sp>
    </p:spTree>
    <p:extLst>
      <p:ext uri="{BB962C8B-B14F-4D97-AF65-F5344CB8AC3E}">
        <p14:creationId xmlns:p14="http://schemas.microsoft.com/office/powerpoint/2010/main" val="9805565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5"/>
          <p:cNvSpPr txBox="1">
            <a:spLocks noChangeArrowheads="1"/>
          </p:cNvSpPr>
          <p:nvPr/>
        </p:nvSpPr>
        <p:spPr bwMode="auto">
          <a:xfrm>
            <a:off x="665163" y="1093788"/>
            <a:ext cx="7766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Dynamics complicate the standard point-and-line representation, since you cannot really follow all “possible” paths:</a:t>
            </a:r>
          </a:p>
        </p:txBody>
      </p:sp>
      <p:pic>
        <p:nvPicPr>
          <p:cNvPr id="839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3" y="2205038"/>
            <a:ext cx="4078287"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14" descr="jefferson_indirect_forDiscover"/>
          <p:cNvPicPr>
            <a:picLocks noChangeAspect="1" noChangeArrowheads="1"/>
          </p:cNvPicPr>
          <p:nvPr/>
        </p:nvPicPr>
        <p:blipFill>
          <a:blip r:embed="rId4" cstate="print">
            <a:extLst>
              <a:ext uri="{28A0092B-C50C-407E-A947-70E740481C1C}">
                <a14:useLocalDpi xmlns:a14="http://schemas.microsoft.com/office/drawing/2010/main" val="0"/>
              </a:ext>
            </a:extLst>
          </a:blip>
          <a:srcRect l="82690" t="79556" r="3032" b="7324"/>
          <a:stretch>
            <a:fillRect/>
          </a:stretch>
        </p:blipFill>
        <p:spPr bwMode="auto">
          <a:xfrm>
            <a:off x="3427413" y="5154613"/>
            <a:ext cx="77787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 Box 3"/>
          <p:cNvSpPr txBox="1">
            <a:spLocks noChangeArrowheads="1"/>
          </p:cNvSpPr>
          <p:nvPr/>
        </p:nvSpPr>
        <p:spPr bwMode="auto">
          <a:xfrm>
            <a:off x="146050" y="228600"/>
            <a:ext cx="48654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Basic Problem 3: Display Dynamic Networks?</a:t>
            </a:r>
            <a:endParaRPr lang="en-US" altLang="en-US" dirty="0"/>
          </a:p>
        </p:txBody>
      </p:sp>
      <p:pic>
        <p:nvPicPr>
          <p:cNvPr id="83974" name="Picture 5" descr="rom_flip"/>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67238" y="2193925"/>
            <a:ext cx="4246562" cy="36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85109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534988" y="715963"/>
            <a:ext cx="7964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000">
                <a:latin typeface="Times New Roman" pitchFamily="18" charset="0"/>
              </a:rPr>
              <a:t>Temporal projections of “net-time”</a:t>
            </a:r>
            <a:endParaRPr lang="en-US" altLang="en-US" sz="1600">
              <a:latin typeface="Times New Roman" pitchFamily="18" charset="0"/>
            </a:endParaRPr>
          </a:p>
        </p:txBody>
      </p:sp>
      <p:pic>
        <p:nvPicPr>
          <p:cNvPr id="84995" name="Picture 3" descr="tsgraph_expl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363" y="265113"/>
            <a:ext cx="3922712"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Text Box 4"/>
          <p:cNvSpPr txBox="1">
            <a:spLocks noChangeArrowheads="1"/>
          </p:cNvSpPr>
          <p:nvPr/>
        </p:nvSpPr>
        <p:spPr bwMode="auto">
          <a:xfrm>
            <a:off x="506413" y="1201738"/>
            <a:ext cx="3668712"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i="1">
                <a:latin typeface="Times New Roman" pitchFamily="18" charset="0"/>
              </a:rPr>
              <a:t>Time-Space graph representations</a:t>
            </a:r>
          </a:p>
          <a:p>
            <a:pPr eaLnBrk="1" hangingPunct="1"/>
            <a:r>
              <a:rPr lang="en-US" altLang="en-US" sz="1600">
                <a:latin typeface="Times New Roman" pitchFamily="18" charset="0"/>
              </a:rPr>
              <a:t>“Stack” a dynamic network in time, compiling all “node-time” and “edge-time” events (similar to an event-history compilation of individual level data).</a:t>
            </a:r>
          </a:p>
          <a:p>
            <a:pPr eaLnBrk="1" hangingPunct="1"/>
            <a:endParaRPr lang="en-US" altLang="en-US" sz="1600">
              <a:latin typeface="Times New Roman" pitchFamily="18" charset="0"/>
            </a:endParaRPr>
          </a:p>
          <a:p>
            <a:pPr eaLnBrk="1" hangingPunct="1"/>
            <a:r>
              <a:rPr lang="en-US" altLang="en-US" sz="1600">
                <a:latin typeface="Times New Roman" pitchFamily="18" charset="0"/>
              </a:rPr>
              <a:t>Consider an example:</a:t>
            </a:r>
          </a:p>
        </p:txBody>
      </p:sp>
      <p:sp>
        <p:nvSpPr>
          <p:cNvPr id="84997" name="Text Box 6"/>
          <p:cNvSpPr txBox="1">
            <a:spLocks noChangeArrowheads="1"/>
          </p:cNvSpPr>
          <p:nvPr/>
        </p:nvSpPr>
        <p:spPr bwMode="auto">
          <a:xfrm>
            <a:off x="558800" y="3397250"/>
            <a:ext cx="2708275"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Tx/>
              <a:buAutoNum type="alphaLcParenR"/>
            </a:pPr>
            <a:r>
              <a:rPr lang="en-US" altLang="en-US" sz="1600">
                <a:latin typeface="Times New Roman" pitchFamily="18" charset="0"/>
              </a:rPr>
              <a:t>Repeat contemporary ties at each time observation, linked by relational edges as they happen.</a:t>
            </a:r>
          </a:p>
          <a:p>
            <a:pPr eaLnBrk="1" hangingPunct="1">
              <a:buFontTx/>
              <a:buAutoNum type="alphaLcParenR"/>
            </a:pPr>
            <a:endParaRPr lang="en-US" altLang="en-US" sz="1600">
              <a:latin typeface="Times New Roman" pitchFamily="18" charset="0"/>
            </a:endParaRPr>
          </a:p>
          <a:p>
            <a:pPr eaLnBrk="1" hangingPunct="1">
              <a:buFontTx/>
              <a:buAutoNum type="alphaLcParenR"/>
            </a:pPr>
            <a:r>
              <a:rPr lang="en-US" altLang="en-US" sz="1600">
                <a:latin typeface="Times New Roman" pitchFamily="18" charset="0"/>
              </a:rPr>
              <a:t>Between time slices, link nodes to later selves “</a:t>
            </a:r>
            <a:r>
              <a:rPr lang="en-US" altLang="en-US" sz="1600" i="1">
                <a:latin typeface="Times New Roman" pitchFamily="18" charset="0"/>
              </a:rPr>
              <a:t>identity</a:t>
            </a:r>
            <a:r>
              <a:rPr lang="en-US" altLang="en-US" sz="1600">
                <a:latin typeface="Times New Roman" pitchFamily="18" charset="0"/>
              </a:rPr>
              <a:t>” edges</a:t>
            </a:r>
          </a:p>
          <a:p>
            <a:pPr eaLnBrk="1" hangingPunct="1">
              <a:buFontTx/>
              <a:buAutoNum type="alphaLcParenR"/>
            </a:pPr>
            <a:endParaRPr lang="en-US" altLang="en-US" sz="1600">
              <a:latin typeface="Times New Roman" pitchFamily="18" charset="0"/>
            </a:endParaRPr>
          </a:p>
        </p:txBody>
      </p:sp>
      <p:sp>
        <p:nvSpPr>
          <p:cNvPr id="7" name="Text Box 3"/>
          <p:cNvSpPr txBox="1">
            <a:spLocks noChangeArrowheads="1"/>
          </p:cNvSpPr>
          <p:nvPr/>
        </p:nvSpPr>
        <p:spPr bwMode="auto">
          <a:xfrm>
            <a:off x="146050" y="228600"/>
            <a:ext cx="48654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Basic Problem 3: Display Dynamic Networks?</a:t>
            </a:r>
            <a:endParaRPr lang="en-US" altLang="en-US" dirty="0"/>
          </a:p>
        </p:txBody>
      </p:sp>
    </p:spTree>
    <p:extLst>
      <p:ext uri="{BB962C8B-B14F-4D97-AF65-F5344CB8AC3E}">
        <p14:creationId xmlns:p14="http://schemas.microsoft.com/office/powerpoint/2010/main" val="2273413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5"/>
          <p:cNvSpPr txBox="1">
            <a:spLocks noChangeArrowheads="1"/>
          </p:cNvSpPr>
          <p:nvPr/>
        </p:nvSpPr>
        <p:spPr bwMode="auto">
          <a:xfrm>
            <a:off x="593725" y="5675313"/>
            <a:ext cx="81692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..but Moreno’s sociograms from </a:t>
            </a:r>
            <a:r>
              <a:rPr lang="en-US" altLang="en-US" i="1"/>
              <a:t>Who Shall Survive </a:t>
            </a:r>
            <a:r>
              <a:rPr lang="en-US" altLang="en-US"/>
              <a:t>(1934) were something special.  They ignited a wave of research that was to fundamentally transform social science. </a:t>
            </a:r>
          </a:p>
        </p:txBody>
      </p:sp>
      <p:pic>
        <p:nvPicPr>
          <p:cNvPr id="16387" name="Picture 6" descr="p1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52600"/>
            <a:ext cx="35052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7" descr="wss157"/>
          <p:cNvPicPr>
            <a:picLocks noChangeAspect="1" noChangeArrowheads="1"/>
          </p:cNvPicPr>
          <p:nvPr/>
        </p:nvPicPr>
        <p:blipFill>
          <a:blip r:embed="rId4">
            <a:extLst>
              <a:ext uri="{28A0092B-C50C-407E-A947-70E740481C1C}">
                <a14:useLocalDpi xmlns:a14="http://schemas.microsoft.com/office/drawing/2010/main" val="0"/>
              </a:ext>
            </a:extLst>
          </a:blip>
          <a:srcRect t="13954" r="-1511" b="37227"/>
          <a:stretch>
            <a:fillRect/>
          </a:stretch>
        </p:blipFill>
        <p:spPr bwMode="auto">
          <a:xfrm>
            <a:off x="4572000" y="1752600"/>
            <a:ext cx="4038600"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8"/>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16390" name="Text Box 9"/>
          <p:cNvSpPr txBox="1">
            <a:spLocks noChangeArrowheads="1"/>
          </p:cNvSpPr>
          <p:nvPr/>
        </p:nvSpPr>
        <p:spPr bwMode="auto">
          <a:xfrm>
            <a:off x="300038" y="812800"/>
            <a:ext cx="7648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study of networks has depended on a visual thinking since the beginning:</a:t>
            </a:r>
          </a:p>
        </p:txBody>
      </p:sp>
      <p:sp>
        <p:nvSpPr>
          <p:cNvPr id="16391" name="Text Box 10"/>
          <p:cNvSpPr txBox="1">
            <a:spLocks noChangeArrowheads="1"/>
          </p:cNvSpPr>
          <p:nvPr/>
        </p:nvSpPr>
        <p:spPr bwMode="auto">
          <a:xfrm>
            <a:off x="298450" y="481013"/>
            <a:ext cx="1736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Promising Foundations</a:t>
            </a:r>
          </a:p>
        </p:txBody>
      </p:sp>
    </p:spTree>
    <p:extLst>
      <p:ext uri="{BB962C8B-B14F-4D97-AF65-F5344CB8AC3E}">
        <p14:creationId xmlns:p14="http://schemas.microsoft.com/office/powerpoint/2010/main" val="38374842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3"/>
          <p:cNvSpPr txBox="1">
            <a:spLocks noChangeArrowheads="1"/>
          </p:cNvSpPr>
          <p:nvPr/>
        </p:nvSpPr>
        <p:spPr bwMode="auto">
          <a:xfrm>
            <a:off x="146050" y="228600"/>
            <a:ext cx="5404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Example that combines many: Political Polarization</a:t>
            </a:r>
            <a:endParaRPr lang="en-US" altLang="en-US" dirty="0"/>
          </a:p>
        </p:txBody>
      </p:sp>
      <p:sp>
        <p:nvSpPr>
          <p:cNvPr id="88067" name="TextBox 9"/>
          <p:cNvSpPr txBox="1">
            <a:spLocks noChangeArrowheads="1"/>
          </p:cNvSpPr>
          <p:nvPr/>
        </p:nvSpPr>
        <p:spPr bwMode="auto">
          <a:xfrm>
            <a:off x="261938" y="727075"/>
            <a:ext cx="4505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Consider again our senate voting network:</a:t>
            </a:r>
          </a:p>
        </p:txBody>
      </p:sp>
      <p:pic>
        <p:nvPicPr>
          <p:cNvPr id="88068" name="Picture 12" descr="sen94.jpg"/>
          <p:cNvPicPr>
            <a:picLocks noChangeAspect="1"/>
          </p:cNvPicPr>
          <p:nvPr/>
        </p:nvPicPr>
        <p:blipFill>
          <a:blip r:embed="rId3" cstate="print">
            <a:extLst>
              <a:ext uri="{28A0092B-C50C-407E-A947-70E740481C1C}">
                <a14:useLocalDpi xmlns:a14="http://schemas.microsoft.com/office/drawing/2010/main" val="0"/>
              </a:ext>
            </a:extLst>
          </a:blip>
          <a:srcRect l="3693" t="2856" r="1405" b="22858"/>
          <a:stretch>
            <a:fillRect/>
          </a:stretch>
        </p:blipFill>
        <p:spPr bwMode="auto">
          <a:xfrm>
            <a:off x="3462338" y="1138238"/>
            <a:ext cx="5322887" cy="539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TextBox 13"/>
          <p:cNvSpPr txBox="1">
            <a:spLocks noChangeArrowheads="1"/>
          </p:cNvSpPr>
          <p:nvPr/>
        </p:nvSpPr>
        <p:spPr bwMode="auto">
          <a:xfrm>
            <a:off x="298450" y="1417638"/>
            <a:ext cx="26225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Network is simultaneously </a:t>
            </a:r>
            <a:r>
              <a:rPr lang="en-US" altLang="en-US" u="sng"/>
              <a:t>dense</a:t>
            </a:r>
            <a:r>
              <a:rPr lang="en-US" altLang="en-US"/>
              <a:t>, (since  every pair has some score) and dynamic, as the network evolves over time.</a:t>
            </a:r>
          </a:p>
          <a:p>
            <a:pPr eaLnBrk="1" hangingPunct="1"/>
            <a:endParaRPr lang="en-US" altLang="en-US"/>
          </a:p>
        </p:txBody>
      </p:sp>
    </p:spTree>
    <p:extLst>
      <p:ext uri="{BB962C8B-B14F-4D97-AF65-F5344CB8AC3E}">
        <p14:creationId xmlns:p14="http://schemas.microsoft.com/office/powerpoint/2010/main" val="3109797858"/>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Box 9"/>
          <p:cNvSpPr txBox="1">
            <a:spLocks noChangeArrowheads="1"/>
          </p:cNvSpPr>
          <p:nvPr/>
        </p:nvSpPr>
        <p:spPr bwMode="auto">
          <a:xfrm>
            <a:off x="261938" y="727075"/>
            <a:ext cx="4505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Consider again our senate voting network:</a:t>
            </a:r>
          </a:p>
        </p:txBody>
      </p:sp>
      <p:sp>
        <p:nvSpPr>
          <p:cNvPr id="89092" name="TextBox 13"/>
          <p:cNvSpPr txBox="1">
            <a:spLocks noChangeArrowheads="1"/>
          </p:cNvSpPr>
          <p:nvPr/>
        </p:nvSpPr>
        <p:spPr bwMode="auto">
          <a:xfrm>
            <a:off x="298450" y="1417638"/>
            <a:ext cx="26225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a:t>Network is </a:t>
            </a:r>
            <a:r>
              <a:rPr lang="en-US" altLang="en-US" u="sng" dirty="0"/>
              <a:t>dense</a:t>
            </a:r>
            <a:r>
              <a:rPr lang="en-US" altLang="en-US" dirty="0"/>
              <a:t>, since  every cell has some score  and dynamic the pattern changes over time.</a:t>
            </a:r>
          </a:p>
          <a:p>
            <a:pPr eaLnBrk="1" hangingPunct="1"/>
            <a:endParaRPr lang="en-US" altLang="en-US" dirty="0"/>
          </a:p>
        </p:txBody>
      </p:sp>
      <p:sp>
        <p:nvSpPr>
          <p:cNvPr id="7" name="Text Box 3"/>
          <p:cNvSpPr txBox="1">
            <a:spLocks noChangeArrowheads="1"/>
          </p:cNvSpPr>
          <p:nvPr/>
        </p:nvSpPr>
        <p:spPr bwMode="auto">
          <a:xfrm>
            <a:off x="146050" y="228600"/>
            <a:ext cx="5404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Example that combines many: Political Polarization</a:t>
            </a:r>
            <a:endParaRPr lang="en-US" altLang="en-US" dirty="0"/>
          </a:p>
        </p:txBody>
      </p:sp>
      <p:pic>
        <p:nvPicPr>
          <p:cNvPr id="2" name="0004.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76625" y="1533525"/>
            <a:ext cx="4248150" cy="4476750"/>
          </a:xfrm>
          <a:prstGeom prst="rect">
            <a:avLst/>
          </a:prstGeom>
        </p:spPr>
      </p:pic>
    </p:spTree>
    <p:extLst>
      <p:ext uri="{BB962C8B-B14F-4D97-AF65-F5344CB8AC3E}">
        <p14:creationId xmlns:p14="http://schemas.microsoft.com/office/powerpoint/2010/main" val="3296711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3"/>
          <p:cNvSpPr txBox="1">
            <a:spLocks noChangeArrowheads="1"/>
          </p:cNvSpPr>
          <p:nvPr/>
        </p:nvSpPr>
        <p:spPr bwMode="auto">
          <a:xfrm>
            <a:off x="146050" y="228600"/>
            <a:ext cx="2249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Political </a:t>
            </a:r>
            <a:r>
              <a:rPr lang="en-US" altLang="en-US" dirty="0"/>
              <a:t>Polarization</a:t>
            </a:r>
          </a:p>
        </p:txBody>
      </p:sp>
      <p:sp>
        <p:nvSpPr>
          <p:cNvPr id="90115" name="TextBox 9"/>
          <p:cNvSpPr txBox="1">
            <a:spLocks noChangeArrowheads="1"/>
          </p:cNvSpPr>
          <p:nvPr/>
        </p:nvSpPr>
        <p:spPr bwMode="auto">
          <a:xfrm>
            <a:off x="261938" y="727075"/>
            <a:ext cx="4505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Consider again our senate voting network:</a:t>
            </a:r>
          </a:p>
        </p:txBody>
      </p:sp>
      <p:sp>
        <p:nvSpPr>
          <p:cNvPr id="90116" name="TextBox 13"/>
          <p:cNvSpPr txBox="1">
            <a:spLocks noChangeArrowheads="1"/>
          </p:cNvSpPr>
          <p:nvPr/>
        </p:nvSpPr>
        <p:spPr bwMode="auto">
          <a:xfrm>
            <a:off x="298450" y="1417638"/>
            <a:ext cx="262255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Network is </a:t>
            </a:r>
            <a:r>
              <a:rPr lang="en-US" altLang="en-US" u="sng"/>
              <a:t>dense</a:t>
            </a:r>
            <a:r>
              <a:rPr lang="en-US" altLang="en-US"/>
              <a:t>, since  every cell has some score  and dynamic the pattern changes over time.</a:t>
            </a:r>
          </a:p>
          <a:p>
            <a:pPr eaLnBrk="1" hangingPunct="1"/>
            <a:endParaRPr lang="en-US" altLang="en-US"/>
          </a:p>
          <a:p>
            <a:pPr eaLnBrk="1" hangingPunct="1"/>
            <a:r>
              <a:rPr lang="en-US" altLang="en-US"/>
              <a:t>One problem is that many nodes are structurally equivalent, generating “duplicate” information.</a:t>
            </a:r>
          </a:p>
          <a:p>
            <a:pPr eaLnBrk="1" hangingPunct="1"/>
            <a:endParaRPr lang="en-US" altLang="en-US"/>
          </a:p>
        </p:txBody>
      </p:sp>
      <p:pic>
        <p:nvPicPr>
          <p:cNvPr id="90117" name="Picture 2"/>
          <p:cNvPicPr>
            <a:picLocks noChangeAspect="1" noChangeArrowheads="1"/>
          </p:cNvPicPr>
          <p:nvPr/>
        </p:nvPicPr>
        <p:blipFill>
          <a:blip r:embed="rId3">
            <a:extLst>
              <a:ext uri="{28A0092B-C50C-407E-A947-70E740481C1C}">
                <a14:useLocalDpi xmlns:a14="http://schemas.microsoft.com/office/drawing/2010/main" val="0"/>
              </a:ext>
            </a:extLst>
          </a:blip>
          <a:srcRect l="3255" t="10274" r="4248" b="3209"/>
          <a:stretch>
            <a:fillRect/>
          </a:stretch>
        </p:blipFill>
        <p:spPr bwMode="auto">
          <a:xfrm>
            <a:off x="3349625" y="1203325"/>
            <a:ext cx="56642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858593"/>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3"/>
          <p:cNvSpPr txBox="1">
            <a:spLocks noChangeArrowheads="1"/>
          </p:cNvSpPr>
          <p:nvPr/>
        </p:nvSpPr>
        <p:spPr bwMode="auto">
          <a:xfrm>
            <a:off x="146050" y="228600"/>
            <a:ext cx="2249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Political </a:t>
            </a:r>
            <a:r>
              <a:rPr lang="en-US" altLang="en-US" dirty="0"/>
              <a:t>Polarization</a:t>
            </a:r>
          </a:p>
        </p:txBody>
      </p:sp>
      <p:sp>
        <p:nvSpPr>
          <p:cNvPr id="91139" name="TextBox 9"/>
          <p:cNvSpPr txBox="1">
            <a:spLocks noChangeArrowheads="1"/>
          </p:cNvSpPr>
          <p:nvPr/>
        </p:nvSpPr>
        <p:spPr bwMode="auto">
          <a:xfrm>
            <a:off x="261938" y="727075"/>
            <a:ext cx="4505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Consider again our senate voting network:</a:t>
            </a:r>
          </a:p>
        </p:txBody>
      </p:sp>
      <p:sp>
        <p:nvSpPr>
          <p:cNvPr id="91140" name="TextBox 13"/>
          <p:cNvSpPr txBox="1">
            <a:spLocks noChangeArrowheads="1"/>
          </p:cNvSpPr>
          <p:nvPr/>
        </p:nvSpPr>
        <p:spPr bwMode="auto">
          <a:xfrm>
            <a:off x="298450" y="1417638"/>
            <a:ext cx="262255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Network is </a:t>
            </a:r>
            <a:r>
              <a:rPr lang="en-US" altLang="en-US" u="sng"/>
              <a:t>dense</a:t>
            </a:r>
            <a:r>
              <a:rPr lang="en-US" altLang="en-US"/>
              <a:t>, since  every cell has some score  and dynamic the pattern changes over time.</a:t>
            </a:r>
          </a:p>
          <a:p>
            <a:pPr eaLnBrk="1" hangingPunct="1"/>
            <a:endParaRPr lang="en-US" altLang="en-US"/>
          </a:p>
          <a:p>
            <a:pPr eaLnBrk="1" hangingPunct="1"/>
            <a:r>
              <a:rPr lang="en-US" altLang="en-US"/>
              <a:t>Color by structural equivalence…</a:t>
            </a:r>
          </a:p>
          <a:p>
            <a:pPr eaLnBrk="1" hangingPunct="1"/>
            <a:endParaRPr lang="en-US" altLang="en-US"/>
          </a:p>
        </p:txBody>
      </p:sp>
      <p:pic>
        <p:nvPicPr>
          <p:cNvPr id="91141" name="Picture 2"/>
          <p:cNvPicPr>
            <a:picLocks noChangeAspect="1" noChangeArrowheads="1"/>
          </p:cNvPicPr>
          <p:nvPr/>
        </p:nvPicPr>
        <p:blipFill>
          <a:blip r:embed="rId3">
            <a:extLst>
              <a:ext uri="{28A0092B-C50C-407E-A947-70E740481C1C}">
                <a14:useLocalDpi xmlns:a14="http://schemas.microsoft.com/office/drawing/2010/main" val="0"/>
              </a:ext>
            </a:extLst>
          </a:blip>
          <a:srcRect l="4037" t="10249" r="4599" b="3593"/>
          <a:stretch>
            <a:fillRect/>
          </a:stretch>
        </p:blipFill>
        <p:spPr bwMode="auto">
          <a:xfrm>
            <a:off x="3387725" y="1203325"/>
            <a:ext cx="5607050"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591958"/>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3"/>
          <p:cNvSpPr txBox="1">
            <a:spLocks noChangeArrowheads="1"/>
          </p:cNvSpPr>
          <p:nvPr/>
        </p:nvSpPr>
        <p:spPr bwMode="auto">
          <a:xfrm>
            <a:off x="146050" y="228600"/>
            <a:ext cx="2249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Political </a:t>
            </a:r>
            <a:r>
              <a:rPr lang="en-US" altLang="en-US" dirty="0"/>
              <a:t>Polarization</a:t>
            </a:r>
          </a:p>
        </p:txBody>
      </p:sp>
      <p:sp>
        <p:nvSpPr>
          <p:cNvPr id="92163" name="TextBox 9"/>
          <p:cNvSpPr txBox="1">
            <a:spLocks noChangeArrowheads="1"/>
          </p:cNvSpPr>
          <p:nvPr/>
        </p:nvSpPr>
        <p:spPr bwMode="auto">
          <a:xfrm>
            <a:off x="261938" y="727075"/>
            <a:ext cx="4505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Consider again our senate voting network:</a:t>
            </a:r>
          </a:p>
        </p:txBody>
      </p:sp>
      <p:sp>
        <p:nvSpPr>
          <p:cNvPr id="92164" name="TextBox 13"/>
          <p:cNvSpPr txBox="1">
            <a:spLocks noChangeArrowheads="1"/>
          </p:cNvSpPr>
          <p:nvPr/>
        </p:nvSpPr>
        <p:spPr bwMode="auto">
          <a:xfrm>
            <a:off x="298450" y="1417638"/>
            <a:ext cx="262255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Network is </a:t>
            </a:r>
            <a:r>
              <a:rPr lang="en-US" altLang="en-US" u="sng"/>
              <a:t>dense</a:t>
            </a:r>
            <a:r>
              <a:rPr lang="en-US" altLang="en-US"/>
              <a:t>, since  every cell has some score  and dynamic the pattern changes over time.</a:t>
            </a:r>
          </a:p>
          <a:p>
            <a:pPr eaLnBrk="1" hangingPunct="1"/>
            <a:endParaRPr lang="en-US" altLang="en-US"/>
          </a:p>
          <a:p>
            <a:pPr eaLnBrk="1" hangingPunct="1"/>
            <a:r>
              <a:rPr lang="en-US" altLang="en-US"/>
              <a:t>Adjust position to collapse SE positions.</a:t>
            </a:r>
          </a:p>
          <a:p>
            <a:pPr eaLnBrk="1" hangingPunct="1"/>
            <a:endParaRPr lang="en-US" altLang="en-US"/>
          </a:p>
        </p:txBody>
      </p:sp>
      <p:pic>
        <p:nvPicPr>
          <p:cNvPr id="92165" name="Picture 2"/>
          <p:cNvPicPr>
            <a:picLocks noChangeAspect="1" noChangeArrowheads="1"/>
          </p:cNvPicPr>
          <p:nvPr/>
        </p:nvPicPr>
        <p:blipFill>
          <a:blip r:embed="rId3">
            <a:extLst>
              <a:ext uri="{28A0092B-C50C-407E-A947-70E740481C1C}">
                <a14:useLocalDpi xmlns:a14="http://schemas.microsoft.com/office/drawing/2010/main" val="0"/>
              </a:ext>
            </a:extLst>
          </a:blip>
          <a:srcRect l="1862" t="8940" r="2705" b="2904"/>
          <a:stretch>
            <a:fillRect/>
          </a:stretch>
        </p:blipFill>
        <p:spPr bwMode="auto">
          <a:xfrm>
            <a:off x="3290888" y="1409700"/>
            <a:ext cx="54737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8253316"/>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3"/>
          <p:cNvSpPr txBox="1">
            <a:spLocks noChangeArrowheads="1"/>
          </p:cNvSpPr>
          <p:nvPr/>
        </p:nvSpPr>
        <p:spPr bwMode="auto">
          <a:xfrm>
            <a:off x="146050" y="228600"/>
            <a:ext cx="2249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Political </a:t>
            </a:r>
            <a:r>
              <a:rPr lang="en-US" altLang="en-US" dirty="0"/>
              <a:t>Polarization</a:t>
            </a:r>
          </a:p>
        </p:txBody>
      </p:sp>
      <p:sp>
        <p:nvSpPr>
          <p:cNvPr id="93187" name="TextBox 9"/>
          <p:cNvSpPr txBox="1">
            <a:spLocks noChangeArrowheads="1"/>
          </p:cNvSpPr>
          <p:nvPr/>
        </p:nvSpPr>
        <p:spPr bwMode="auto">
          <a:xfrm>
            <a:off x="261938" y="727075"/>
            <a:ext cx="4505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Consider again our senate voting network:</a:t>
            </a:r>
          </a:p>
        </p:txBody>
      </p:sp>
      <p:sp>
        <p:nvSpPr>
          <p:cNvPr id="93188" name="TextBox 13"/>
          <p:cNvSpPr txBox="1">
            <a:spLocks noChangeArrowheads="1"/>
          </p:cNvSpPr>
          <p:nvPr/>
        </p:nvSpPr>
        <p:spPr bwMode="auto">
          <a:xfrm>
            <a:off x="298450" y="1417638"/>
            <a:ext cx="26225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Network is </a:t>
            </a:r>
            <a:r>
              <a:rPr lang="en-US" altLang="en-US" u="sng"/>
              <a:t>dense</a:t>
            </a:r>
            <a:r>
              <a:rPr lang="en-US" altLang="en-US"/>
              <a:t>, since  every cell has some score  and dynamic the pattern changes over time.</a:t>
            </a:r>
          </a:p>
          <a:p>
            <a:pPr eaLnBrk="1" hangingPunct="1"/>
            <a:endParaRPr lang="en-US" altLang="en-US"/>
          </a:p>
          <a:p>
            <a:pPr eaLnBrk="1" hangingPunct="1"/>
            <a:r>
              <a:rPr lang="en-US" altLang="en-US"/>
              <a:t>And then adjust color, line width, etc. for clarity.</a:t>
            </a:r>
          </a:p>
          <a:p>
            <a:pPr eaLnBrk="1" hangingPunct="1"/>
            <a:endParaRPr lang="en-US" altLang="en-US"/>
          </a:p>
          <a:p>
            <a:pPr eaLnBrk="1" hangingPunct="1"/>
            <a:r>
              <a:rPr lang="en-US" altLang="en-US"/>
              <a:t>While we’ve gone some distance with identifying relevant information from the mass, how do we account for time?</a:t>
            </a:r>
          </a:p>
          <a:p>
            <a:pPr eaLnBrk="1" hangingPunct="1"/>
            <a:endParaRPr lang="en-US" altLang="en-US"/>
          </a:p>
        </p:txBody>
      </p:sp>
      <p:pic>
        <p:nvPicPr>
          <p:cNvPr id="93189" name="Picture 6" descr="sen104_se_circ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6913" y="1387475"/>
            <a:ext cx="5408612"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171532"/>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3"/>
          <p:cNvSpPr txBox="1">
            <a:spLocks noChangeArrowheads="1"/>
          </p:cNvSpPr>
          <p:nvPr/>
        </p:nvSpPr>
        <p:spPr bwMode="auto">
          <a:xfrm>
            <a:off x="146050" y="228600"/>
            <a:ext cx="2249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Political </a:t>
            </a:r>
            <a:r>
              <a:rPr lang="en-US" altLang="en-US" dirty="0"/>
              <a:t>Polarization</a:t>
            </a:r>
          </a:p>
        </p:txBody>
      </p:sp>
      <p:sp>
        <p:nvSpPr>
          <p:cNvPr id="96259" name="TextBox 9"/>
          <p:cNvSpPr txBox="1">
            <a:spLocks noChangeArrowheads="1"/>
          </p:cNvSpPr>
          <p:nvPr/>
        </p:nvSpPr>
        <p:spPr bwMode="auto">
          <a:xfrm>
            <a:off x="261938" y="727075"/>
            <a:ext cx="4505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Consider again our senate voting network:</a:t>
            </a:r>
          </a:p>
        </p:txBody>
      </p:sp>
      <p:sp>
        <p:nvSpPr>
          <p:cNvPr id="96260" name="TextBox 13"/>
          <p:cNvSpPr txBox="1">
            <a:spLocks noChangeArrowheads="1"/>
          </p:cNvSpPr>
          <p:nvPr/>
        </p:nvSpPr>
        <p:spPr bwMode="auto">
          <a:xfrm>
            <a:off x="298450" y="1417638"/>
            <a:ext cx="7432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extent of political polarization has been increasing recently:</a:t>
            </a:r>
          </a:p>
          <a:p>
            <a:pPr eaLnBrk="1" hangingPunct="1"/>
            <a:endParaRPr lang="en-US" altLang="en-US"/>
          </a:p>
        </p:txBody>
      </p:sp>
      <p:pic>
        <p:nvPicPr>
          <p:cNvPr id="96261" name="Picture 2"/>
          <p:cNvPicPr>
            <a:picLocks noChangeAspect="1" noChangeArrowheads="1"/>
          </p:cNvPicPr>
          <p:nvPr/>
        </p:nvPicPr>
        <p:blipFill>
          <a:blip r:embed="rId3">
            <a:extLst>
              <a:ext uri="{28A0092B-C50C-407E-A947-70E740481C1C}">
                <a14:useLocalDpi xmlns:a14="http://schemas.microsoft.com/office/drawing/2010/main" val="0"/>
              </a:ext>
            </a:extLst>
          </a:blip>
          <a:srcRect l="20200" t="33208" r="17586" b="23003"/>
          <a:stretch>
            <a:fillRect/>
          </a:stretch>
        </p:blipFill>
        <p:spPr bwMode="auto">
          <a:xfrm>
            <a:off x="715963" y="1981200"/>
            <a:ext cx="7062787"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2" name="Rectangle 4"/>
          <p:cNvSpPr>
            <a:spLocks noChangeArrowheads="1"/>
          </p:cNvSpPr>
          <p:nvPr/>
        </p:nvSpPr>
        <p:spPr bwMode="auto">
          <a:xfrm>
            <a:off x="142875" y="6184900"/>
            <a:ext cx="4344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hlinkClick r:id="rId4"/>
              </a:rPr>
              <a:t>Party polarization in Congress: a social networks approach</a:t>
            </a:r>
            <a:r>
              <a:rPr lang="en-US" altLang="en-US" sz="1200"/>
              <a:t>,</a:t>
            </a:r>
            <a:br>
              <a:rPr lang="en-US" altLang="en-US" sz="1200"/>
            </a:br>
            <a:r>
              <a:rPr lang="en-US" altLang="en-US" sz="1200"/>
              <a:t>A. Waugh, L. Pei, J. H. Fowler, P. J. Mucha and M. A. Porter, </a:t>
            </a:r>
          </a:p>
        </p:txBody>
      </p:sp>
    </p:spTree>
    <p:extLst>
      <p:ext uri="{BB962C8B-B14F-4D97-AF65-F5344CB8AC3E}">
        <p14:creationId xmlns:p14="http://schemas.microsoft.com/office/powerpoint/2010/main" val="2369486946"/>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3"/>
          <p:cNvSpPr txBox="1">
            <a:spLocks noChangeArrowheads="1"/>
          </p:cNvSpPr>
          <p:nvPr/>
        </p:nvSpPr>
        <p:spPr bwMode="auto">
          <a:xfrm>
            <a:off x="146050" y="228600"/>
            <a:ext cx="2249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Political </a:t>
            </a:r>
            <a:r>
              <a:rPr lang="en-US" altLang="en-US" dirty="0"/>
              <a:t>Polarization</a:t>
            </a:r>
          </a:p>
        </p:txBody>
      </p:sp>
      <p:sp>
        <p:nvSpPr>
          <p:cNvPr id="98307" name="TextBox 9"/>
          <p:cNvSpPr txBox="1">
            <a:spLocks noChangeArrowheads="1"/>
          </p:cNvSpPr>
          <p:nvPr/>
        </p:nvSpPr>
        <p:spPr bwMode="auto">
          <a:xfrm>
            <a:off x="261938" y="727075"/>
            <a:ext cx="52244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Movie is swamped by global density.  So let’s combine a time-space projection with the block model.</a:t>
            </a:r>
          </a:p>
        </p:txBody>
      </p:sp>
      <p:pic>
        <p:nvPicPr>
          <p:cNvPr id="98308" name="Picture 6" descr="sen104_se_circ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063" y="1719263"/>
            <a:ext cx="3284537"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5" descr="sen103_104_tsg.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401638"/>
            <a:ext cx="3324225"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p:cNvSpPr/>
          <p:nvPr/>
        </p:nvSpPr>
        <p:spPr>
          <a:xfrm>
            <a:off x="3821113" y="3352800"/>
            <a:ext cx="881062" cy="51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044275109"/>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3"/>
          <p:cNvSpPr txBox="1">
            <a:spLocks noChangeArrowheads="1"/>
          </p:cNvSpPr>
          <p:nvPr/>
        </p:nvSpPr>
        <p:spPr bwMode="auto">
          <a:xfrm>
            <a:off x="146050" y="228600"/>
            <a:ext cx="2249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Political </a:t>
            </a:r>
            <a:r>
              <a:rPr lang="en-US" altLang="en-US" dirty="0"/>
              <a:t>Polarization</a:t>
            </a:r>
          </a:p>
        </p:txBody>
      </p:sp>
      <p:sp>
        <p:nvSpPr>
          <p:cNvPr id="99331" name="TextBox 9"/>
          <p:cNvSpPr txBox="1">
            <a:spLocks noChangeArrowheads="1"/>
          </p:cNvSpPr>
          <p:nvPr/>
        </p:nvSpPr>
        <p:spPr bwMode="auto">
          <a:xfrm>
            <a:off x="261938" y="727075"/>
            <a:ext cx="4505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Consider again our senate voting network:</a:t>
            </a:r>
          </a:p>
        </p:txBody>
      </p:sp>
      <p:pic>
        <p:nvPicPr>
          <p:cNvPr id="99332" name="Picture 4" descr="tsg_sen100_110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0288" y="1077913"/>
            <a:ext cx="7105650" cy="546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Box 5"/>
          <p:cNvSpPr txBox="1">
            <a:spLocks noChangeArrowheads="1"/>
          </p:cNvSpPr>
          <p:nvPr/>
        </p:nvSpPr>
        <p:spPr bwMode="auto">
          <a:xfrm rot="-5400000">
            <a:off x="-228600" y="3624263"/>
            <a:ext cx="1970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sym typeface="Wingdings" pitchFamily="2" charset="2"/>
              </a:rPr>
              <a:t> </a:t>
            </a:r>
            <a:r>
              <a:rPr lang="en-US" altLang="en-US"/>
              <a:t>Polarization </a:t>
            </a:r>
            <a:r>
              <a:rPr lang="en-US" altLang="en-US">
                <a:sym typeface="Wingdings" pitchFamily="2" charset="2"/>
              </a:rPr>
              <a:t></a:t>
            </a:r>
            <a:endParaRPr lang="en-US" altLang="en-US"/>
          </a:p>
        </p:txBody>
      </p:sp>
      <p:sp>
        <p:nvSpPr>
          <p:cNvPr id="99334" name="TextBox 6"/>
          <p:cNvSpPr txBox="1">
            <a:spLocks noChangeArrowheads="1"/>
          </p:cNvSpPr>
          <p:nvPr/>
        </p:nvSpPr>
        <p:spPr bwMode="auto">
          <a:xfrm>
            <a:off x="3875088" y="6488113"/>
            <a:ext cx="1328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sym typeface="Wingdings" pitchFamily="2" charset="2"/>
              </a:rPr>
              <a:t> Time  </a:t>
            </a:r>
            <a:endParaRPr lang="en-US" altLang="en-US"/>
          </a:p>
        </p:txBody>
      </p:sp>
    </p:spTree>
    <p:extLst>
      <p:ext uri="{BB962C8B-B14F-4D97-AF65-F5344CB8AC3E}">
        <p14:creationId xmlns:p14="http://schemas.microsoft.com/office/powerpoint/2010/main" val="2506272632"/>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3"/>
          <p:cNvSpPr txBox="1">
            <a:spLocks noChangeArrowheads="1"/>
          </p:cNvSpPr>
          <p:nvPr/>
        </p:nvSpPr>
        <p:spPr bwMode="auto">
          <a:xfrm>
            <a:off x="146050" y="228600"/>
            <a:ext cx="2249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smtClean="0"/>
              <a:t>Political </a:t>
            </a:r>
            <a:r>
              <a:rPr lang="en-US" altLang="en-US" dirty="0"/>
              <a:t>Polarization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70" y="655637"/>
            <a:ext cx="8613240" cy="5834063"/>
          </a:xfrm>
          <a:prstGeom prst="rect">
            <a:avLst/>
          </a:prstGeom>
        </p:spPr>
      </p:pic>
    </p:spTree>
    <p:extLst>
      <p:ext uri="{BB962C8B-B14F-4D97-AF65-F5344CB8AC3E}">
        <p14:creationId xmlns:p14="http://schemas.microsoft.com/office/powerpoint/2010/main" val="374278976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593725" y="5675313"/>
            <a:ext cx="8169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With a full write-up of the 1934 medical conference in the </a:t>
            </a:r>
            <a:r>
              <a:rPr lang="en-US" altLang="en-US" i="1"/>
              <a:t>New York Times*</a:t>
            </a:r>
            <a:r>
              <a:rPr lang="en-US" altLang="en-US"/>
              <a:t>, his work sparked wide interest…. </a:t>
            </a:r>
          </a:p>
        </p:txBody>
      </p:sp>
      <p:sp>
        <p:nvSpPr>
          <p:cNvPr id="17411" name="Text Box 5"/>
          <p:cNvSpPr txBox="1">
            <a:spLocks noChangeArrowheads="1"/>
          </p:cNvSpPr>
          <p:nvPr/>
        </p:nvSpPr>
        <p:spPr bwMode="auto">
          <a:xfrm>
            <a:off x="304800" y="2286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 Little network Visualization History </a:t>
            </a:r>
          </a:p>
        </p:txBody>
      </p:sp>
      <p:sp>
        <p:nvSpPr>
          <p:cNvPr id="17412" name="Text Box 6"/>
          <p:cNvSpPr txBox="1">
            <a:spLocks noChangeArrowheads="1"/>
          </p:cNvSpPr>
          <p:nvPr/>
        </p:nvSpPr>
        <p:spPr bwMode="auto">
          <a:xfrm>
            <a:off x="300038" y="812800"/>
            <a:ext cx="7648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study of networks has depended on a visual thinking since the beginning:</a:t>
            </a:r>
          </a:p>
        </p:txBody>
      </p:sp>
      <p:pic>
        <p:nvPicPr>
          <p:cNvPr id="17413" name="Picture 7"/>
          <p:cNvPicPr>
            <a:picLocks noChangeAspect="1" noChangeArrowheads="1"/>
          </p:cNvPicPr>
          <p:nvPr/>
        </p:nvPicPr>
        <p:blipFill>
          <a:blip r:embed="rId3">
            <a:extLst>
              <a:ext uri="{28A0092B-C50C-407E-A947-70E740481C1C}">
                <a14:useLocalDpi xmlns:a14="http://schemas.microsoft.com/office/drawing/2010/main" val="0"/>
              </a:ext>
            </a:extLst>
          </a:blip>
          <a:srcRect b="50618"/>
          <a:stretch>
            <a:fillRect/>
          </a:stretch>
        </p:blipFill>
        <p:spPr bwMode="auto">
          <a:xfrm>
            <a:off x="6257925" y="1241425"/>
            <a:ext cx="223202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9"/>
          <p:cNvSpPr txBox="1">
            <a:spLocks noChangeArrowheads="1"/>
          </p:cNvSpPr>
          <p:nvPr/>
        </p:nvSpPr>
        <p:spPr bwMode="auto">
          <a:xfrm>
            <a:off x="9525" y="6548438"/>
            <a:ext cx="572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*He claims it was covered in “all the major papers” but I can’t find any other clips…</a:t>
            </a:r>
          </a:p>
        </p:txBody>
      </p:sp>
      <p:pic>
        <p:nvPicPr>
          <p:cNvPr id="1741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1452563"/>
            <a:ext cx="5505450"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Text Box 11"/>
          <p:cNvSpPr txBox="1">
            <a:spLocks noChangeArrowheads="1"/>
          </p:cNvSpPr>
          <p:nvPr/>
        </p:nvSpPr>
        <p:spPr bwMode="auto">
          <a:xfrm>
            <a:off x="298450" y="481013"/>
            <a:ext cx="1736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Promising Foundations</a:t>
            </a:r>
          </a:p>
        </p:txBody>
      </p:sp>
    </p:spTree>
    <p:extLst>
      <p:ext uri="{BB962C8B-B14F-4D97-AF65-F5344CB8AC3E}">
        <p14:creationId xmlns:p14="http://schemas.microsoft.com/office/powerpoint/2010/main" val="207274653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304800" y="228600"/>
            <a:ext cx="577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Conclusions: Developing a visual language of networks</a:t>
            </a:r>
          </a:p>
        </p:txBody>
      </p:sp>
      <p:pic>
        <p:nvPicPr>
          <p:cNvPr id="100355" name="Picture 4" descr="p1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650" y="1111250"/>
            <a:ext cx="5181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Text Box 6"/>
          <p:cNvSpPr txBox="1">
            <a:spLocks noChangeArrowheads="1"/>
          </p:cNvSpPr>
          <p:nvPr/>
        </p:nvSpPr>
        <p:spPr bwMode="auto">
          <a:xfrm>
            <a:off x="279400" y="1093788"/>
            <a:ext cx="2835275"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simplicity of Moreno’s sociograms was balanced against a determined consistency in presentation style that allowed one to compare across settings.</a:t>
            </a:r>
          </a:p>
          <a:p>
            <a:pPr eaLnBrk="1" hangingPunct="1"/>
            <a:endParaRPr lang="en-US" altLang="en-US"/>
          </a:p>
          <a:p>
            <a:pPr eaLnBrk="1" hangingPunct="1"/>
            <a:r>
              <a:rPr lang="en-US" altLang="en-US"/>
              <a:t>The aim of solid scientific visualization should be to (re-) develop such conventions.</a:t>
            </a:r>
          </a:p>
          <a:p>
            <a:pPr eaLnBrk="1" hangingPunct="1"/>
            <a:endParaRPr lang="en-US" altLang="en-US"/>
          </a:p>
        </p:txBody>
      </p:sp>
    </p:spTree>
    <p:extLst>
      <p:ext uri="{BB962C8B-B14F-4D97-AF65-F5344CB8AC3E}">
        <p14:creationId xmlns:p14="http://schemas.microsoft.com/office/powerpoint/2010/main" val="9764426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304800" y="228600"/>
            <a:ext cx="577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Conclusions: Developing a visual language of networks</a:t>
            </a:r>
          </a:p>
        </p:txBody>
      </p:sp>
      <p:sp>
        <p:nvSpPr>
          <p:cNvPr id="101379" name="Text Box 4"/>
          <p:cNvSpPr txBox="1">
            <a:spLocks noChangeArrowheads="1"/>
          </p:cNvSpPr>
          <p:nvPr/>
        </p:nvSpPr>
        <p:spPr bwMode="auto">
          <a:xfrm>
            <a:off x="279400" y="1093788"/>
            <a:ext cx="283527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“Nouns” are the easy  -- identifying symbols to represent known node/edge types should be easy to do. </a:t>
            </a:r>
          </a:p>
          <a:p>
            <a:pPr eaLnBrk="1" hangingPunct="1"/>
            <a:endParaRPr lang="en-US" altLang="en-US" sz="1600"/>
          </a:p>
          <a:p>
            <a:pPr eaLnBrk="1" hangingPunct="1"/>
            <a:r>
              <a:rPr lang="en-US" altLang="en-US" sz="1600"/>
              <a:t>Shape, color, size-for-magnitude and usually be made pretty intuitive.</a:t>
            </a:r>
          </a:p>
          <a:p>
            <a:pPr eaLnBrk="1" hangingPunct="1"/>
            <a:endParaRPr lang="en-US" altLang="en-US" sz="1600"/>
          </a:p>
          <a:p>
            <a:pPr eaLnBrk="1" hangingPunct="1"/>
            <a:r>
              <a:rPr lang="en-US" altLang="en-US" sz="1600"/>
              <a:t>The tradeoff is clutter; use shapes, in particularly, very sparingly.</a:t>
            </a:r>
          </a:p>
        </p:txBody>
      </p:sp>
      <p:pic>
        <p:nvPicPr>
          <p:cNvPr id="1013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0" y="885825"/>
            <a:ext cx="501332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74980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304800" y="228600"/>
            <a:ext cx="577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Conclusions: Developing a visual language of networks</a:t>
            </a:r>
          </a:p>
        </p:txBody>
      </p:sp>
      <p:pic>
        <p:nvPicPr>
          <p:cNvPr id="102403" name="Picture 2"/>
          <p:cNvPicPr>
            <a:picLocks noChangeAspect="1" noChangeArrowheads="1"/>
          </p:cNvPicPr>
          <p:nvPr/>
        </p:nvPicPr>
        <p:blipFill>
          <a:blip r:embed="rId3">
            <a:extLst>
              <a:ext uri="{28A0092B-C50C-407E-A947-70E740481C1C}">
                <a14:useLocalDpi xmlns:a14="http://schemas.microsoft.com/office/drawing/2010/main" val="0"/>
              </a:ext>
            </a:extLst>
          </a:blip>
          <a:srcRect l="36732" t="28708" r="16273" b="22014"/>
          <a:stretch>
            <a:fillRect/>
          </a:stretch>
        </p:blipFill>
        <p:spPr bwMode="auto">
          <a:xfrm>
            <a:off x="2998788" y="1101725"/>
            <a:ext cx="5729287"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Text Box 4"/>
          <p:cNvSpPr txBox="1">
            <a:spLocks noChangeArrowheads="1"/>
          </p:cNvSpPr>
          <p:nvPr/>
        </p:nvSpPr>
        <p:spPr bwMode="auto">
          <a:xfrm>
            <a:off x="279400" y="1093788"/>
            <a:ext cx="283527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“Nouns” are the easy  -- identifying symbols to represent known node/edge types should be easy to do. </a:t>
            </a:r>
          </a:p>
          <a:p>
            <a:pPr eaLnBrk="1" hangingPunct="1"/>
            <a:endParaRPr lang="en-US" altLang="en-US" sz="1600"/>
          </a:p>
          <a:p>
            <a:pPr eaLnBrk="1" hangingPunct="1"/>
            <a:r>
              <a:rPr lang="en-US" altLang="en-US" sz="1600"/>
              <a:t>Shape, color, size-for-magnitude and usually be made pretty intuitive.</a:t>
            </a:r>
          </a:p>
          <a:p>
            <a:pPr eaLnBrk="1" hangingPunct="1"/>
            <a:endParaRPr lang="en-US" altLang="en-US" sz="1600"/>
          </a:p>
          <a:p>
            <a:pPr eaLnBrk="1" hangingPunct="1"/>
            <a:r>
              <a:rPr lang="en-US" altLang="en-US" sz="1600"/>
              <a:t>The tradeoff is clutter; use shapes, in particularly, very sparingly.</a:t>
            </a:r>
          </a:p>
        </p:txBody>
      </p:sp>
    </p:spTree>
    <p:extLst>
      <p:ext uri="{BB962C8B-B14F-4D97-AF65-F5344CB8AC3E}">
        <p14:creationId xmlns:p14="http://schemas.microsoft.com/office/powerpoint/2010/main" val="36667371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304800" y="228600"/>
            <a:ext cx="577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Conclusions: Developing a visual language of networks</a:t>
            </a:r>
          </a:p>
        </p:txBody>
      </p:sp>
      <p:sp>
        <p:nvSpPr>
          <p:cNvPr id="103427" name="Text Box 4"/>
          <p:cNvSpPr txBox="1">
            <a:spLocks noChangeArrowheads="1"/>
          </p:cNvSpPr>
          <p:nvPr/>
        </p:nvSpPr>
        <p:spPr bwMode="auto">
          <a:xfrm>
            <a:off x="279400" y="1093788"/>
            <a:ext cx="2835275"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“Style” is always evident; we can (almost) as easily recognize the signature of a particular approach as one can the voice of an author.</a:t>
            </a:r>
          </a:p>
          <a:p>
            <a:pPr eaLnBrk="1" hangingPunct="1"/>
            <a:endParaRPr lang="en-US" altLang="en-US" sz="1600"/>
          </a:p>
          <a:p>
            <a:pPr eaLnBrk="1" hangingPunct="1"/>
            <a:r>
              <a:rPr lang="en-US" altLang="en-US" sz="1600"/>
              <a:t>This is both a characteristic of authors and the programs the use; but is typically done without reflection.  </a:t>
            </a:r>
          </a:p>
          <a:p>
            <a:pPr eaLnBrk="1" hangingPunct="1"/>
            <a:endParaRPr lang="en-US" altLang="en-US" sz="1600"/>
          </a:p>
          <a:p>
            <a:pPr eaLnBrk="1" hangingPunct="1"/>
            <a:r>
              <a:rPr lang="en-US" altLang="en-US" sz="1600"/>
              <a:t>A review of elements suggests some simple features to examine for style. </a:t>
            </a:r>
          </a:p>
          <a:p>
            <a:pPr eaLnBrk="1" hangingPunct="1"/>
            <a:endParaRPr lang="en-US" altLang="en-US" sz="1600"/>
          </a:p>
          <a:p>
            <a:pPr eaLnBrk="1" hangingPunct="1"/>
            <a:r>
              <a:rPr lang="en-US" altLang="en-US" sz="1600"/>
              <a:t>For my eye, for example, most graphs use lines that are too thick and colors that are too harsh.</a:t>
            </a:r>
          </a:p>
        </p:txBody>
      </p:sp>
      <p:pic>
        <p:nvPicPr>
          <p:cNvPr id="103428" name="Picture 6" descr="CSPrings_editw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563" y="1093788"/>
            <a:ext cx="5197475" cy="524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noChangeArrowheads="1"/>
          </p:cNvPicPr>
          <p:nvPr/>
        </p:nvPicPr>
        <p:blipFill>
          <a:blip r:embed="rId4">
            <a:extLst>
              <a:ext uri="{28A0092B-C50C-407E-A947-70E740481C1C}">
                <a14:useLocalDpi xmlns:a14="http://schemas.microsoft.com/office/drawing/2010/main" val="0"/>
              </a:ext>
            </a:extLst>
          </a:blip>
          <a:srcRect l="15555" t="38333" r="12445" b="13333"/>
          <a:stretch>
            <a:fillRect/>
          </a:stretch>
        </p:blipFill>
        <p:spPr bwMode="auto">
          <a:xfrm>
            <a:off x="3241675" y="1076325"/>
            <a:ext cx="518160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317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400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4"/>
          <p:cNvSpPr txBox="1">
            <a:spLocks noChangeArrowheads="1"/>
          </p:cNvSpPr>
          <p:nvPr/>
        </p:nvSpPr>
        <p:spPr bwMode="auto">
          <a:xfrm>
            <a:off x="669925" y="1027113"/>
            <a:ext cx="7937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So what distinguishes a scientifically </a:t>
            </a:r>
            <a:r>
              <a:rPr lang="en-US" altLang="en-US" i="1"/>
              <a:t>effective</a:t>
            </a:r>
            <a:r>
              <a:rPr lang="en-US" altLang="en-US"/>
              <a:t> visualization?</a:t>
            </a:r>
          </a:p>
          <a:p>
            <a:pPr eaLnBrk="1" hangingPunct="1"/>
            <a:endParaRPr lang="en-US" altLang="en-US"/>
          </a:p>
          <a:p>
            <a:pPr eaLnBrk="1" hangingPunct="1">
              <a:buFontTx/>
              <a:buChar char="•"/>
            </a:pPr>
            <a:r>
              <a:rPr lang="en-US" altLang="en-US" i="1"/>
              <a:t>Basic quantitative visualization craft:</a:t>
            </a:r>
            <a:r>
              <a:rPr lang="en-US" altLang="en-US"/>
              <a:t>  (“style” or “rhetoric”)</a:t>
            </a:r>
          </a:p>
        </p:txBody>
      </p:sp>
      <p:pic>
        <p:nvPicPr>
          <p:cNvPr id="104451" name="Picture 6" descr="CSPrings_editwcol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130425"/>
            <a:ext cx="438150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2" name="Picture 9"/>
          <p:cNvPicPr>
            <a:picLocks noChangeAspect="1" noChangeArrowheads="1"/>
          </p:cNvPicPr>
          <p:nvPr/>
        </p:nvPicPr>
        <p:blipFill>
          <a:blip r:embed="rId3">
            <a:extLst>
              <a:ext uri="{28A0092B-C50C-407E-A947-70E740481C1C}">
                <a14:useLocalDpi xmlns:a14="http://schemas.microsoft.com/office/drawing/2010/main" val="0"/>
              </a:ext>
            </a:extLst>
          </a:blip>
          <a:srcRect l="15555" t="38333" r="12445" b="13333"/>
          <a:stretch>
            <a:fillRect/>
          </a:stretch>
        </p:blipFill>
        <p:spPr bwMode="auto">
          <a:xfrm>
            <a:off x="228600" y="2133600"/>
            <a:ext cx="425608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Text Box 11"/>
          <p:cNvSpPr txBox="1">
            <a:spLocks noChangeArrowheads="1"/>
          </p:cNvSpPr>
          <p:nvPr/>
        </p:nvSpPr>
        <p:spPr bwMode="auto">
          <a:xfrm>
            <a:off x="6324600" y="6538913"/>
            <a:ext cx="666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After</a:t>
            </a:r>
          </a:p>
        </p:txBody>
      </p:sp>
      <p:sp>
        <p:nvSpPr>
          <p:cNvPr id="104454" name="Text Box 12"/>
          <p:cNvSpPr txBox="1">
            <a:spLocks noChangeArrowheads="1"/>
          </p:cNvSpPr>
          <p:nvPr/>
        </p:nvSpPr>
        <p:spPr bwMode="auto">
          <a:xfrm>
            <a:off x="1981200" y="653891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Before</a:t>
            </a:r>
          </a:p>
        </p:txBody>
      </p:sp>
      <p:sp>
        <p:nvSpPr>
          <p:cNvPr id="104455" name="Text Box 2"/>
          <p:cNvSpPr txBox="1">
            <a:spLocks noChangeArrowheads="1"/>
          </p:cNvSpPr>
          <p:nvPr/>
        </p:nvSpPr>
        <p:spPr bwMode="auto">
          <a:xfrm>
            <a:off x="304800" y="228600"/>
            <a:ext cx="5514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Communication Challenges in Network Visualization</a:t>
            </a:r>
          </a:p>
        </p:txBody>
      </p:sp>
      <p:sp>
        <p:nvSpPr>
          <p:cNvPr id="104456" name="Text Box 3"/>
          <p:cNvSpPr txBox="1">
            <a:spLocks noChangeArrowheads="1"/>
          </p:cNvSpPr>
          <p:nvPr/>
        </p:nvSpPr>
        <p:spPr bwMode="auto">
          <a:xfrm>
            <a:off x="298450" y="500063"/>
            <a:ext cx="1436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i="1"/>
              <a:t>Types of problems</a:t>
            </a:r>
          </a:p>
        </p:txBody>
      </p:sp>
    </p:spTree>
    <p:extLst>
      <p:ext uri="{BB962C8B-B14F-4D97-AF65-F5344CB8AC3E}">
        <p14:creationId xmlns:p14="http://schemas.microsoft.com/office/powerpoint/2010/main" val="37620717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304800" y="228600"/>
            <a:ext cx="577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Conclusions: Developing a visual language of networks</a:t>
            </a:r>
          </a:p>
        </p:txBody>
      </p:sp>
      <p:sp>
        <p:nvSpPr>
          <p:cNvPr id="105475" name="Text Box 3"/>
          <p:cNvSpPr txBox="1">
            <a:spLocks noChangeArrowheads="1"/>
          </p:cNvSpPr>
          <p:nvPr/>
        </p:nvSpPr>
        <p:spPr bwMode="auto">
          <a:xfrm>
            <a:off x="279400" y="1093788"/>
            <a:ext cx="3476625"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The real challenge is to identify the </a:t>
            </a:r>
            <a:r>
              <a:rPr lang="en-US" altLang="en-US" sz="1600" i="1"/>
              <a:t>active grammar</a:t>
            </a:r>
            <a:r>
              <a:rPr lang="en-US" altLang="en-US" sz="1600"/>
              <a:t>  underlying a language of networks.  We’re looking for implied rules that link visual representations  to social characteristics.   For example:  proximity-as-social-distance. </a:t>
            </a:r>
          </a:p>
          <a:p>
            <a:pPr eaLnBrk="1" hangingPunct="1"/>
            <a:endParaRPr lang="en-US" altLang="en-US" sz="1600"/>
          </a:p>
          <a:p>
            <a:pPr eaLnBrk="1" hangingPunct="1"/>
            <a:r>
              <a:rPr lang="en-US" altLang="en-US" sz="1600"/>
              <a:t>The key value of a grammar, is that dictionaries (or “pattern books”) collapse under the weight of observed diversity, while grammars admit many new utterances.</a:t>
            </a:r>
          </a:p>
          <a:p>
            <a:pPr eaLnBrk="1" hangingPunct="1"/>
            <a:endParaRPr lang="en-US" altLang="en-US" sz="1600"/>
          </a:p>
          <a:p>
            <a:pPr eaLnBrk="1" hangingPunct="1"/>
            <a:r>
              <a:rPr lang="en-US" altLang="en-US" sz="1600"/>
              <a:t>The current body of graph-heuristics are a place to start for this grammar -- they provide aesthetic “parts of speech” – but not style.</a:t>
            </a:r>
          </a:p>
          <a:p>
            <a:pPr eaLnBrk="1" hangingPunct="1"/>
            <a:endParaRPr lang="en-US" altLang="en-US" sz="1600"/>
          </a:p>
        </p:txBody>
      </p:sp>
      <p:pic>
        <p:nvPicPr>
          <p:cNvPr id="1054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4963" y="990600"/>
            <a:ext cx="1611312" cy="14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750" y="1676400"/>
            <a:ext cx="1495425"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6513" y="2713038"/>
            <a:ext cx="1300162"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625" y="3930650"/>
            <a:ext cx="13652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l="4266" t="10696" r="4266" b="3889"/>
          <a:stretch>
            <a:fillRect/>
          </a:stretch>
        </p:blipFill>
        <p:spPr bwMode="auto">
          <a:xfrm>
            <a:off x="6186488" y="5133975"/>
            <a:ext cx="1439862"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816438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304800" y="228600"/>
            <a:ext cx="142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Conclusions</a:t>
            </a:r>
          </a:p>
        </p:txBody>
      </p:sp>
      <p:sp>
        <p:nvSpPr>
          <p:cNvPr id="106499" name="Text Box 3"/>
          <p:cNvSpPr txBox="1">
            <a:spLocks noChangeArrowheads="1"/>
          </p:cNvSpPr>
          <p:nvPr/>
        </p:nvSpPr>
        <p:spPr bwMode="auto">
          <a:xfrm>
            <a:off x="658813" y="879475"/>
            <a:ext cx="7659687"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We are not there yet, nor are we usually “at our best” – thoughtless application of canned package visualizations often create goopy messes that convey little substantive information.   </a:t>
            </a:r>
          </a:p>
          <a:p>
            <a:pPr eaLnBrk="1" hangingPunct="1"/>
            <a:endParaRPr lang="en-US" altLang="en-US"/>
          </a:p>
          <a:p>
            <a:pPr eaLnBrk="1" hangingPunct="1"/>
            <a:r>
              <a:rPr lang="en-US" altLang="en-US"/>
              <a:t>The solution is thoughtful application of a well-honed graphical style – the classic elements laid out by Tufte over 20 years ago for statistical visualization –tailored to the theoretical challenges of networks.   </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1716188937"/>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71224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tan_shade">
  <a:themeElements>
    <a:clrScheme name="Custo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00B0F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tan_shade</Template>
  <TotalTime>2269</TotalTime>
  <Words>6377</Words>
  <Application>Microsoft Office PowerPoint</Application>
  <PresentationFormat>On-screen Show (4:3)</PresentationFormat>
  <Paragraphs>731</Paragraphs>
  <Slides>97</Slides>
  <Notes>49</Notes>
  <HiddenSlides>0</HiddenSlides>
  <MMClips>5</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04" baseType="lpstr">
      <vt:lpstr>Arial</vt:lpstr>
      <vt:lpstr>Calibri</vt:lpstr>
      <vt:lpstr>Times New Roman</vt:lpstr>
      <vt:lpstr>TimesNewRomanMS</vt:lpstr>
      <vt:lpstr>Wingdings</vt:lpstr>
      <vt:lpstr>tan_shade</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Moody</dc:creator>
  <cp:lastModifiedBy>Dr James Moody, Ph.D.</cp:lastModifiedBy>
  <cp:revision>62</cp:revision>
  <dcterms:created xsi:type="dcterms:W3CDTF">2016-02-17T12:46:45Z</dcterms:created>
  <dcterms:modified xsi:type="dcterms:W3CDTF">2018-05-13T16:54:01Z</dcterms:modified>
</cp:coreProperties>
</file>